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92" r:id="rId6"/>
    <p:sldId id="384" r:id="rId7"/>
    <p:sldId id="401" r:id="rId8"/>
    <p:sldId id="279" r:id="rId9"/>
    <p:sldId id="394" r:id="rId10"/>
    <p:sldId id="393" r:id="rId11"/>
    <p:sldId id="395" r:id="rId12"/>
    <p:sldId id="397" r:id="rId13"/>
    <p:sldId id="398" r:id="rId14"/>
    <p:sldId id="399" r:id="rId15"/>
    <p:sldId id="400" r:id="rId16"/>
    <p:sldId id="405" r:id="rId17"/>
    <p:sldId id="406" r:id="rId18"/>
    <p:sldId id="407" r:id="rId19"/>
    <p:sldId id="408" r:id="rId20"/>
    <p:sldId id="409" r:id="rId21"/>
    <p:sldId id="403" r:id="rId22"/>
    <p:sldId id="4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NAJMUS SHAKIB KHASRU PARVEZ" initials="MNSKP" lastIdx="1" clrIdx="0">
    <p:extLst>
      <p:ext uri="{19B8F6BF-5375-455C-9EA6-DF929625EA0E}">
        <p15:presenceInfo xmlns:p15="http://schemas.microsoft.com/office/powerpoint/2012/main" userId="S::20-43548-1@student.aiub.edu::27262fa2-b305-415a-a0cb-6b90fa43a3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3B0AF-E4D4-4602-8086-9CF17394AA10}" v="22" dt="2022-03-28T20:30:44.313"/>
    <p1510:client id="{622A66C9-1F46-441F-85E6-C88CC403BC25}" v="3" dt="2022-03-28T20:11:44.342"/>
    <p1510:client id="{F69A44C4-24EC-4E0D-8A43-59B3F7CD9674}" v="13" dt="2022-03-28T20:27:55.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IPTA KUMAR DAS" userId="S::20-43658-2@student.aiub.edu::d667ce6f-8abb-46f2-bc3d-91e0db47d4b8" providerId="AD" clId="Web-{622A66C9-1F46-441F-85E6-C88CC403BC25}"/>
    <pc:docChg chg="modSld">
      <pc:chgData name="SUDIPTA KUMAR DAS" userId="S::20-43658-2@student.aiub.edu::d667ce6f-8abb-46f2-bc3d-91e0db47d4b8" providerId="AD" clId="Web-{622A66C9-1F46-441F-85E6-C88CC403BC25}" dt="2022-03-28T20:11:44.263" v="0" actId="20577"/>
      <pc:docMkLst>
        <pc:docMk/>
      </pc:docMkLst>
      <pc:sldChg chg="modSp">
        <pc:chgData name="SUDIPTA KUMAR DAS" userId="S::20-43658-2@student.aiub.edu::d667ce6f-8abb-46f2-bc3d-91e0db47d4b8" providerId="AD" clId="Web-{622A66C9-1F46-441F-85E6-C88CC403BC25}" dt="2022-03-28T20:11:44.263" v="0" actId="20577"/>
        <pc:sldMkLst>
          <pc:docMk/>
          <pc:sldMk cId="395518310" sldId="279"/>
        </pc:sldMkLst>
        <pc:spChg chg="mod">
          <ac:chgData name="SUDIPTA KUMAR DAS" userId="S::20-43658-2@student.aiub.edu::d667ce6f-8abb-46f2-bc3d-91e0db47d4b8" providerId="AD" clId="Web-{622A66C9-1F46-441F-85E6-C88CC403BC25}" dt="2022-03-28T20:11:44.263" v="0" actId="20577"/>
          <ac:spMkLst>
            <pc:docMk/>
            <pc:sldMk cId="395518310" sldId="279"/>
            <ac:spMk id="12" creationId="{B64FBF39-F94E-4584-B805-1E2897332EAF}"/>
          </ac:spMkLst>
        </pc:spChg>
      </pc:sldChg>
    </pc:docChg>
  </pc:docChgLst>
  <pc:docChgLst>
    <pc:chgData name="SUDIPTA KUMAR DAS" userId="S::20-43658-2@student.aiub.edu::d667ce6f-8abb-46f2-bc3d-91e0db47d4b8" providerId="AD" clId="Web-{F69A44C4-24EC-4E0D-8A43-59B3F7CD9674}"/>
    <pc:docChg chg="modSld">
      <pc:chgData name="SUDIPTA KUMAR DAS" userId="S::20-43658-2@student.aiub.edu::d667ce6f-8abb-46f2-bc3d-91e0db47d4b8" providerId="AD" clId="Web-{F69A44C4-24EC-4E0D-8A43-59B3F7CD9674}" dt="2022-03-28T20:27:55.514" v="10" actId="1076"/>
      <pc:docMkLst>
        <pc:docMk/>
      </pc:docMkLst>
      <pc:sldChg chg="addSp delSp modSp">
        <pc:chgData name="SUDIPTA KUMAR DAS" userId="S::20-43658-2@student.aiub.edu::d667ce6f-8abb-46f2-bc3d-91e0db47d4b8" providerId="AD" clId="Web-{F69A44C4-24EC-4E0D-8A43-59B3F7CD9674}" dt="2022-03-28T20:27:55.514" v="10" actId="1076"/>
        <pc:sldMkLst>
          <pc:docMk/>
          <pc:sldMk cId="710495690" sldId="400"/>
        </pc:sldMkLst>
        <pc:picChg chg="add mod">
          <ac:chgData name="SUDIPTA KUMAR DAS" userId="S::20-43658-2@student.aiub.edu::d667ce6f-8abb-46f2-bc3d-91e0db47d4b8" providerId="AD" clId="Web-{F69A44C4-24EC-4E0D-8A43-59B3F7CD9674}" dt="2022-03-28T20:27:55.514" v="10" actId="1076"/>
          <ac:picMkLst>
            <pc:docMk/>
            <pc:sldMk cId="710495690" sldId="400"/>
            <ac:picMk id="2" creationId="{05DEAB80-4AD4-13B2-B60D-9D61B18F82AC}"/>
          </ac:picMkLst>
        </pc:picChg>
        <pc:picChg chg="add del">
          <ac:chgData name="SUDIPTA KUMAR DAS" userId="S::20-43658-2@student.aiub.edu::d667ce6f-8abb-46f2-bc3d-91e0db47d4b8" providerId="AD" clId="Web-{F69A44C4-24EC-4E0D-8A43-59B3F7CD9674}" dt="2022-03-28T20:26:33.809" v="1"/>
          <ac:picMkLst>
            <pc:docMk/>
            <pc:sldMk cId="710495690" sldId="400"/>
            <ac:picMk id="3" creationId="{21B9368F-D7E1-4FF0-896E-43FEB197D23E}"/>
          </ac:picMkLst>
        </pc:picChg>
      </pc:sldChg>
    </pc:docChg>
  </pc:docChgLst>
  <pc:docChgLst>
    <pc:chgData name="SUDIPTA KUMAR DAS" userId="S::20-43658-2@student.aiub.edu::d667ce6f-8abb-46f2-bc3d-91e0db47d4b8" providerId="AD" clId="Web-{5953B0AF-E4D4-4602-8086-9CF17394AA10}"/>
    <pc:docChg chg="modSld">
      <pc:chgData name="SUDIPTA KUMAR DAS" userId="S::20-43658-2@student.aiub.edu::d667ce6f-8abb-46f2-bc3d-91e0db47d4b8" providerId="AD" clId="Web-{5953B0AF-E4D4-4602-8086-9CF17394AA10}" dt="2022-03-28T20:30:44.313" v="21" actId="14100"/>
      <pc:docMkLst>
        <pc:docMk/>
      </pc:docMkLst>
      <pc:sldChg chg="addSp delSp modSp">
        <pc:chgData name="SUDIPTA KUMAR DAS" userId="S::20-43658-2@student.aiub.edu::d667ce6f-8abb-46f2-bc3d-91e0db47d4b8" providerId="AD" clId="Web-{5953B0AF-E4D4-4602-8086-9CF17394AA10}" dt="2022-03-28T20:30:44.313" v="21" actId="14100"/>
        <pc:sldMkLst>
          <pc:docMk/>
          <pc:sldMk cId="710495690" sldId="400"/>
        </pc:sldMkLst>
        <pc:picChg chg="mod">
          <ac:chgData name="SUDIPTA KUMAR DAS" userId="S::20-43658-2@student.aiub.edu::d667ce6f-8abb-46f2-bc3d-91e0db47d4b8" providerId="AD" clId="Web-{5953B0AF-E4D4-4602-8086-9CF17394AA10}" dt="2022-03-28T20:30:44.313" v="21" actId="14100"/>
          <ac:picMkLst>
            <pc:docMk/>
            <pc:sldMk cId="710495690" sldId="400"/>
            <ac:picMk id="2" creationId="{05DEAB80-4AD4-13B2-B60D-9D61B18F82AC}"/>
          </ac:picMkLst>
        </pc:picChg>
        <pc:picChg chg="add del mod">
          <ac:chgData name="SUDIPTA KUMAR DAS" userId="S::20-43658-2@student.aiub.edu::d667ce6f-8abb-46f2-bc3d-91e0db47d4b8" providerId="AD" clId="Web-{5953B0AF-E4D4-4602-8086-9CF17394AA10}" dt="2022-03-28T20:30:43.453" v="20"/>
          <ac:picMkLst>
            <pc:docMk/>
            <pc:sldMk cId="710495690" sldId="400"/>
            <ac:picMk id="3" creationId="{21B9368F-D7E1-4FF0-896E-43FEB197D2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3/30/2022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unitedoneworld.blogspot.com/2014/10/azerbaijan-tourism-travel.html" TargetMode="External"/><Relationship Id="rId5" Type="http://schemas.openxmlformats.org/officeDocument/2006/relationships/image" Target="../media/image8.jpeg"/><Relationship Id="rId4" Type="http://schemas.openxmlformats.org/officeDocument/2006/relationships/hyperlink" Target="https://www.allwhitebackground.com/hawaii-beach-background.html" TargetMode="External"/><Relationship Id="rId9" Type="http://schemas.openxmlformats.org/officeDocument/2006/relationships/hyperlink" Target="http://www.travelthewholeworld.org/2013/12/a-relaxing-vacation-in-nicaragua.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1333379"/>
            <a:ext cx="3565524" cy="2250553"/>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VOYAGER</a:t>
            </a:r>
          </a:p>
        </p:txBody>
      </p:sp>
      <p:sp>
        <p:nvSpPr>
          <p:cNvPr id="33" name="Oval 32">
            <a:extLst>
              <a:ext uri="{FF2B5EF4-FFF2-40B4-BE49-F238E27FC236}">
                <a16:creationId xmlns:a16="http://schemas.microsoft.com/office/drawing/2014/main" id="{48C48482-B82F-4F14-AAD5-69D1D0AE6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470" y="42539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Placeholder 8" descr="A black and white drawing of a palm tree&#10;&#10;Description automatically generated with low confidence">
            <a:extLst>
              <a:ext uri="{FF2B5EF4-FFF2-40B4-BE49-F238E27FC236}">
                <a16:creationId xmlns:a16="http://schemas.microsoft.com/office/drawing/2014/main" id="{6B09F303-2EC2-448A-8AC0-69F311050E63}"/>
              </a:ext>
            </a:extLst>
          </p:cNvPr>
          <p:cNvPicPr>
            <a:picLocks noChangeAspect="1"/>
          </p:cNvPicPr>
          <p:nvPr/>
        </p:nvPicPr>
        <p:blipFill rotWithShape="1">
          <a:blip r:embed="rId3"/>
          <a:srcRect l="12871" r="15003"/>
          <a:stretch/>
        </p:blipFill>
        <p:spPr>
          <a:xfrm>
            <a:off x="4549735" y="10"/>
            <a:ext cx="3821133" cy="6857990"/>
          </a:xfrm>
          <a:custGeom>
            <a:avLst/>
            <a:gdLst/>
            <a:ahLst/>
            <a:cxnLst/>
            <a:rect l="l" t="t" r="r" b="b"/>
            <a:pathLst>
              <a:path w="3821133" h="6858000">
                <a:moveTo>
                  <a:pt x="0" y="0"/>
                </a:moveTo>
                <a:lnTo>
                  <a:pt x="3821133" y="0"/>
                </a:lnTo>
                <a:lnTo>
                  <a:pt x="3821133" y="6858000"/>
                </a:lnTo>
                <a:lnTo>
                  <a:pt x="0" y="6858000"/>
                </a:lnTo>
                <a:close/>
              </a:path>
            </a:pathLst>
          </a:custGeom>
          <a:solidFill>
            <a:schemeClr val="accent5"/>
          </a:solidFill>
        </p:spPr>
      </p:pic>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l="22676" r="26063" b="1"/>
          <a:stretch/>
        </p:blipFill>
        <p:spPr>
          <a:xfrm>
            <a:off x="8370870" y="-1"/>
            <a:ext cx="3821133" cy="6858000"/>
          </a:xfrm>
          <a:custGeom>
            <a:avLst/>
            <a:gdLst/>
            <a:ahLst/>
            <a:cxnLst/>
            <a:rect l="l" t="t" r="r" b="b"/>
            <a:pathLst>
              <a:path w="3821133" h="6858000">
                <a:moveTo>
                  <a:pt x="0" y="0"/>
                </a:moveTo>
                <a:lnTo>
                  <a:pt x="3821133" y="0"/>
                </a:lnTo>
                <a:lnTo>
                  <a:pt x="3821133" y="6858000"/>
                </a:lnTo>
                <a:lnTo>
                  <a:pt x="0" y="6858000"/>
                </a:lnTo>
                <a:close/>
              </a:path>
            </a:pathLst>
          </a:custGeom>
        </p:spPr>
      </p:pic>
      <p:sp>
        <p:nvSpPr>
          <p:cNvPr id="35" name="Rectangle 3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0F0BA79-F619-4D27-B0BC-1ACC6F0C02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5261" y="4669189"/>
            <a:ext cx="1335600" cy="1262947"/>
            <a:chOff x="7735641" y="2106638"/>
            <a:chExt cx="1335600" cy="1262947"/>
          </a:xfrm>
        </p:grpSpPr>
        <p:sp>
          <p:nvSpPr>
            <p:cNvPr id="38" name="Freeform: Shape 37">
              <a:extLst>
                <a:ext uri="{FF2B5EF4-FFF2-40B4-BE49-F238E27FC236}">
                  <a16:creationId xmlns:a16="http://schemas.microsoft.com/office/drawing/2014/main" id="{E0451A05-4183-473F-B797-897C836DAA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5DC9E00F-AC02-4B67-8923-A6B535BCD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03406"/>
            <a:ext cx="3565525" cy="2289419"/>
          </a:xfrm>
        </p:spPr>
        <p:txBody>
          <a:bodyPr vert="horz" wrap="square" lIns="0" tIns="0" rIns="0" bIns="0" rtlCol="0">
            <a:normAutofit/>
          </a:bodyPr>
          <a:lstStyle/>
          <a:p>
            <a:pPr marL="0" indent="0">
              <a:lnSpc>
                <a:spcPct val="100000"/>
              </a:lnSpc>
            </a:pPr>
            <a:r>
              <a:rPr lang="en-US" kern="1200">
                <a:latin typeface="+mn-lt"/>
                <a:ea typeface="+mn-ea"/>
                <a:cs typeface="+mn-cs"/>
              </a:rPr>
              <a:t>Welcome</a:t>
            </a:r>
            <a:br>
              <a:rPr lang="en-US" kern="1200">
                <a:latin typeface="+mn-lt"/>
                <a:ea typeface="+mn-ea"/>
                <a:cs typeface="+mn-cs"/>
              </a:rPr>
            </a:br>
            <a:r>
              <a:rPr lang="en-US" kern="1200">
                <a:latin typeface="+mn-lt"/>
                <a:ea typeface="+mn-ea"/>
                <a:cs typeface="+mn-cs"/>
              </a:rPr>
              <a:t> to our Tourism Management Software Presentation …</a:t>
            </a:r>
          </a:p>
        </p:txBody>
      </p:sp>
    </p:spTree>
    <p:extLst>
      <p:ext uri="{BB962C8B-B14F-4D97-AF65-F5344CB8AC3E}">
        <p14:creationId xmlns:p14="http://schemas.microsoft.com/office/powerpoint/2010/main" val="75281428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BOOKING SYSTEM#2</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In the second stage the Transports will be selected. After selection a price placement will be show that will be visible in next stage.</a:t>
            </a:r>
          </a:p>
          <a:p>
            <a:pPr>
              <a:lnSpc>
                <a:spcPct val="110000"/>
              </a:lnSpc>
              <a:spcAft>
                <a:spcPts val="800"/>
              </a:spcAft>
            </a:pPr>
            <a:endParaRPr lang="en-US"/>
          </a:p>
        </p:txBody>
      </p:sp>
      <p:pic>
        <p:nvPicPr>
          <p:cNvPr id="3" name="Picture 2">
            <a:extLst>
              <a:ext uri="{FF2B5EF4-FFF2-40B4-BE49-F238E27FC236}">
                <a16:creationId xmlns:a16="http://schemas.microsoft.com/office/drawing/2014/main" id="{26AC3326-FBC4-417F-9470-BC3896EF2BBE}"/>
              </a:ext>
            </a:extLst>
          </p:cNvPr>
          <p:cNvPicPr>
            <a:picLocks noChangeAspect="1"/>
          </p:cNvPicPr>
          <p:nvPr/>
        </p:nvPicPr>
        <p:blipFill>
          <a:blip r:embed="rId2"/>
          <a:stretch>
            <a:fillRect/>
          </a:stretch>
        </p:blipFill>
        <p:spPr>
          <a:xfrm>
            <a:off x="4614634" y="1130621"/>
            <a:ext cx="7320406" cy="4546204"/>
          </a:xfrm>
          <a:prstGeom prst="rect">
            <a:avLst/>
          </a:prstGeom>
        </p:spPr>
      </p:pic>
    </p:spTree>
    <p:extLst>
      <p:ext uri="{BB962C8B-B14F-4D97-AF65-F5344CB8AC3E}">
        <p14:creationId xmlns:p14="http://schemas.microsoft.com/office/powerpoint/2010/main" val="811702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BOOKING SYSTEM#3</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dirty="0" smtClean="0">
                <a:solidFill>
                  <a:schemeClr val="tx1">
                    <a:alpha val="80000"/>
                  </a:schemeClr>
                </a:solidFill>
              </a:rPr>
              <a:pPr>
                <a:spcAft>
                  <a:spcPts val="600"/>
                </a:spcAft>
              </a:pPr>
              <a:t>11</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In This stage hotel suits will be selected. Along with this the total price will be updated.</a:t>
            </a:r>
          </a:p>
        </p:txBody>
      </p:sp>
      <p:pic>
        <p:nvPicPr>
          <p:cNvPr id="4" name="Picture 3">
            <a:extLst>
              <a:ext uri="{FF2B5EF4-FFF2-40B4-BE49-F238E27FC236}">
                <a16:creationId xmlns:a16="http://schemas.microsoft.com/office/drawing/2014/main" id="{918540D0-35E6-44B7-B7C3-67632B15F6A6}"/>
              </a:ext>
            </a:extLst>
          </p:cNvPr>
          <p:cNvPicPr>
            <a:picLocks noChangeAspect="1"/>
          </p:cNvPicPr>
          <p:nvPr/>
        </p:nvPicPr>
        <p:blipFill>
          <a:blip r:embed="rId2"/>
          <a:stretch>
            <a:fillRect/>
          </a:stretch>
        </p:blipFill>
        <p:spPr>
          <a:xfrm>
            <a:off x="4541669" y="1105482"/>
            <a:ext cx="7466335" cy="4647035"/>
          </a:xfrm>
          <a:prstGeom prst="rect">
            <a:avLst/>
          </a:prstGeom>
        </p:spPr>
      </p:pic>
    </p:spTree>
    <p:extLst>
      <p:ext uri="{BB962C8B-B14F-4D97-AF65-F5344CB8AC3E}">
        <p14:creationId xmlns:p14="http://schemas.microsoft.com/office/powerpoint/2010/main" val="337022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BOOKING SYSTEM#4</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This is payment section where the Order will be confirmed via payment.</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tretch>
            <a:fillRect/>
          </a:stretch>
        </p:blipFill>
        <p:spPr>
          <a:xfrm>
            <a:off x="4117046" y="1188163"/>
            <a:ext cx="7458721" cy="4657044"/>
          </a:xfrm>
          <a:prstGeom prst="rect">
            <a:avLst/>
          </a:prstGeom>
        </p:spPr>
      </p:pic>
      <p:pic>
        <p:nvPicPr>
          <p:cNvPr id="2" name="Picture 3">
            <a:extLst>
              <a:ext uri="{FF2B5EF4-FFF2-40B4-BE49-F238E27FC236}">
                <a16:creationId xmlns:a16="http://schemas.microsoft.com/office/drawing/2014/main" id="{05DEAB80-4AD4-13B2-B60D-9D61B18F82AC}"/>
              </a:ext>
            </a:extLst>
          </p:cNvPr>
          <p:cNvPicPr>
            <a:picLocks noChangeAspect="1"/>
          </p:cNvPicPr>
          <p:nvPr/>
        </p:nvPicPr>
        <p:blipFill>
          <a:blip r:embed="rId3"/>
          <a:srcRect/>
          <a:stretch/>
        </p:blipFill>
        <p:spPr>
          <a:xfrm>
            <a:off x="4144963" y="1202034"/>
            <a:ext cx="7418387" cy="4636492"/>
          </a:xfrm>
          <a:prstGeom prst="rect">
            <a:avLst/>
          </a:prstGeom>
        </p:spPr>
      </p:pic>
    </p:spTree>
    <p:extLst>
      <p:ext uri="{BB962C8B-B14F-4D97-AF65-F5344CB8AC3E}">
        <p14:creationId xmlns:p14="http://schemas.microsoft.com/office/powerpoint/2010/main" val="7104956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Manager Panel</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648342" cy="1840004"/>
          </a:xfrm>
          <a:prstGeom prst="rect">
            <a:avLst/>
          </a:prstGeom>
        </p:spPr>
        <p:txBody>
          <a:bodyPr vert="horz" wrap="square" lIns="0" tIns="0" rIns="0" bIns="0" rtlCol="0" anchor="t">
            <a:normAutofit/>
          </a:bodyPr>
          <a:lstStyle/>
          <a:p>
            <a:pPr>
              <a:lnSpc>
                <a:spcPct val="110000"/>
              </a:lnSpc>
              <a:spcAft>
                <a:spcPts val="800"/>
              </a:spcAft>
            </a:pPr>
            <a:r>
              <a:rPr lang="en-US"/>
              <a:t>This portal is for the manager  who will in charge of managing the </a:t>
            </a:r>
            <a:r>
              <a:rPr lang="en-US" err="1"/>
              <a:t>whoe</a:t>
            </a:r>
            <a:r>
              <a:rPr lang="en-US"/>
              <a:t> system.</a:t>
            </a:r>
          </a:p>
          <a:p>
            <a:pPr>
              <a:lnSpc>
                <a:spcPct val="110000"/>
              </a:lnSpc>
              <a:spcAft>
                <a:spcPts val="800"/>
              </a:spcAft>
            </a:pPr>
            <a:r>
              <a:rPr lang="en-US"/>
              <a:t>This system will like Admin panel almost but not admin panel.</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rcRect/>
          <a:stretch/>
        </p:blipFill>
        <p:spPr>
          <a:xfrm>
            <a:off x="4256788" y="1353503"/>
            <a:ext cx="7451269" cy="4657044"/>
          </a:xfrm>
          <a:prstGeom prst="rect">
            <a:avLst/>
          </a:prstGeom>
        </p:spPr>
      </p:pic>
    </p:spTree>
    <p:extLst>
      <p:ext uri="{BB962C8B-B14F-4D97-AF65-F5344CB8AC3E}">
        <p14:creationId xmlns:p14="http://schemas.microsoft.com/office/powerpoint/2010/main" val="3218562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BROKER</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This is for the Brokers who will manage the deals with hotels and tourist Spots.</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rcRect/>
          <a:stretch/>
        </p:blipFill>
        <p:spPr>
          <a:xfrm>
            <a:off x="4256788" y="1353503"/>
            <a:ext cx="7451269" cy="4657043"/>
          </a:xfrm>
          <a:prstGeom prst="rect">
            <a:avLst/>
          </a:prstGeom>
        </p:spPr>
      </p:pic>
    </p:spTree>
    <p:extLst>
      <p:ext uri="{BB962C8B-B14F-4D97-AF65-F5344CB8AC3E}">
        <p14:creationId xmlns:p14="http://schemas.microsoft.com/office/powerpoint/2010/main" val="2003817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AFFILIATES</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This is for the Affiliates who will do referrals jobs.</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rcRect/>
          <a:stretch/>
        </p:blipFill>
        <p:spPr>
          <a:xfrm>
            <a:off x="4256788" y="1353503"/>
            <a:ext cx="7451268" cy="4657043"/>
          </a:xfrm>
          <a:prstGeom prst="rect">
            <a:avLst/>
          </a:prstGeom>
        </p:spPr>
      </p:pic>
    </p:spTree>
    <p:extLst>
      <p:ext uri="{BB962C8B-B14F-4D97-AF65-F5344CB8AC3E}">
        <p14:creationId xmlns:p14="http://schemas.microsoft.com/office/powerpoint/2010/main" val="2636872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STAFF</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a:t>This is basic staff portal for all other minor management staff.</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rcRect/>
          <a:stretch/>
        </p:blipFill>
        <p:spPr>
          <a:xfrm>
            <a:off x="4256788" y="1353503"/>
            <a:ext cx="7451268" cy="4657042"/>
          </a:xfrm>
          <a:prstGeom prst="rect">
            <a:avLst/>
          </a:prstGeom>
        </p:spPr>
      </p:pic>
    </p:spTree>
    <p:extLst>
      <p:ext uri="{BB962C8B-B14F-4D97-AF65-F5344CB8AC3E}">
        <p14:creationId xmlns:p14="http://schemas.microsoft.com/office/powerpoint/2010/main" val="376427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dirty="0"/>
              <a:t>BONUS FEATURE!</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550864" y="3051211"/>
            <a:ext cx="3806810" cy="1840004"/>
          </a:xfrm>
          <a:prstGeom prst="rect">
            <a:avLst/>
          </a:prstGeom>
        </p:spPr>
        <p:txBody>
          <a:bodyPr vert="horz" wrap="square" lIns="0" tIns="0" rIns="0" bIns="0" rtlCol="0" anchor="t">
            <a:normAutofit/>
          </a:bodyPr>
          <a:lstStyle/>
          <a:p>
            <a:pPr>
              <a:lnSpc>
                <a:spcPct val="110000"/>
              </a:lnSpc>
              <a:spcAft>
                <a:spcPts val="800"/>
              </a:spcAft>
            </a:pPr>
            <a:r>
              <a:rPr lang="en-US" dirty="0"/>
              <a:t>Messaging feature within company bounds. For Local communication purposes.</a:t>
            </a:r>
          </a:p>
        </p:txBody>
      </p:sp>
      <p:pic>
        <p:nvPicPr>
          <p:cNvPr id="3" name="Picture 2">
            <a:extLst>
              <a:ext uri="{FF2B5EF4-FFF2-40B4-BE49-F238E27FC236}">
                <a16:creationId xmlns:a16="http://schemas.microsoft.com/office/drawing/2014/main" id="{21B9368F-D7E1-4FF0-896E-43FEB197D23E}"/>
              </a:ext>
            </a:extLst>
          </p:cNvPr>
          <p:cNvPicPr>
            <a:picLocks noChangeAspect="1"/>
          </p:cNvPicPr>
          <p:nvPr/>
        </p:nvPicPr>
        <p:blipFill>
          <a:blip r:embed="rId2"/>
          <a:srcRect/>
          <a:stretch/>
        </p:blipFill>
        <p:spPr>
          <a:xfrm>
            <a:off x="4256789" y="1353503"/>
            <a:ext cx="7451266" cy="4657042"/>
          </a:xfrm>
          <a:prstGeom prst="rect">
            <a:avLst/>
          </a:prstGeom>
        </p:spPr>
      </p:pic>
    </p:spTree>
    <p:extLst>
      <p:ext uri="{BB962C8B-B14F-4D97-AF65-F5344CB8AC3E}">
        <p14:creationId xmlns:p14="http://schemas.microsoft.com/office/powerpoint/2010/main" val="1034304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8BE7-23C2-48E2-8CCB-0EA1684D15C6}"/>
              </a:ext>
            </a:extLst>
          </p:cNvPr>
          <p:cNvSpPr>
            <a:spLocks noGrp="1"/>
          </p:cNvSpPr>
          <p:nvPr>
            <p:ph type="title"/>
          </p:nvPr>
        </p:nvSpPr>
        <p:spPr>
          <a:xfrm>
            <a:off x="550864" y="549275"/>
            <a:ext cx="3566160" cy="1766086"/>
          </a:xfrm>
        </p:spPr>
        <p:txBody>
          <a:bodyPr/>
          <a:lstStyle/>
          <a:p>
            <a:r>
              <a:rPr lang="en-US" sz="4000" kern="1200">
                <a:solidFill>
                  <a:schemeClr val="tx1"/>
                </a:solidFill>
                <a:latin typeface="+mj-lt"/>
                <a:ea typeface="+mj-ea"/>
                <a:cs typeface="+mj-cs"/>
              </a:rPr>
              <a:t>FUTURE PROSPECTS</a:t>
            </a:r>
            <a:endParaRPr lang="x-none"/>
          </a:p>
        </p:txBody>
      </p:sp>
      <p:sp>
        <p:nvSpPr>
          <p:cNvPr id="3" name="Content Placeholder 2">
            <a:extLst>
              <a:ext uri="{FF2B5EF4-FFF2-40B4-BE49-F238E27FC236}">
                <a16:creationId xmlns:a16="http://schemas.microsoft.com/office/drawing/2014/main" id="{06A3B57F-3A0B-4367-8749-D4472C088022}"/>
              </a:ext>
            </a:extLst>
          </p:cNvPr>
          <p:cNvSpPr>
            <a:spLocks noGrp="1"/>
          </p:cNvSpPr>
          <p:nvPr>
            <p:ph sz="quarter" idx="15"/>
          </p:nvPr>
        </p:nvSpPr>
        <p:spPr>
          <a:xfrm>
            <a:off x="550863" y="2441196"/>
            <a:ext cx="4608366" cy="4007229"/>
          </a:xfrm>
        </p:spPr>
        <p:txBody>
          <a:bodyPr/>
          <a:lstStyle/>
          <a:p>
            <a:r>
              <a:rPr lang="en-US" kern="1200">
                <a:solidFill>
                  <a:schemeClr val="tx1"/>
                </a:solidFill>
                <a:latin typeface="+mn-lt"/>
                <a:ea typeface="+mn-ea"/>
                <a:cs typeface="+mn-cs"/>
              </a:rPr>
              <a:t>This software can increase the productivity and attractiveness of Tourism Management companies specially start-ups. </a:t>
            </a:r>
            <a:r>
              <a:rPr lang="en-US">
                <a:solidFill>
                  <a:schemeClr val="tx1"/>
                </a:solidFill>
              </a:rPr>
              <a:t>As very user-friendly UI, this project can be sold to those Entrepreneurs. And also have more scope to Further Updates!</a:t>
            </a:r>
            <a:endParaRPr lang="x-none">
              <a:solidFill>
                <a:schemeClr val="tx1"/>
              </a:solidFill>
            </a:endParaRPr>
          </a:p>
        </p:txBody>
      </p:sp>
      <p:pic>
        <p:nvPicPr>
          <p:cNvPr id="9" name="Picture Placeholder 8" descr="A black and white drawing of a palm tree&#10;&#10;Description automatically generated with low confidence">
            <a:extLst>
              <a:ext uri="{FF2B5EF4-FFF2-40B4-BE49-F238E27FC236}">
                <a16:creationId xmlns:a16="http://schemas.microsoft.com/office/drawing/2014/main" id="{6BA6051B-38E6-470D-B6F9-404D045CB6D4}"/>
              </a:ext>
            </a:extLst>
          </p:cNvPr>
          <p:cNvPicPr>
            <a:picLocks noGrp="1" noChangeAspect="1"/>
          </p:cNvPicPr>
          <p:nvPr>
            <p:ph type="pic" sz="quarter" idx="13"/>
          </p:nvPr>
        </p:nvPicPr>
        <p:blipFill>
          <a:blip r:embed="rId2"/>
          <a:srcRect t="11364" b="11364"/>
          <a:stretch>
            <a:fillRect/>
          </a:stretch>
        </p:blipFill>
        <p:spPr>
          <a:xfrm>
            <a:off x="5850134" y="656633"/>
            <a:ext cx="5132388" cy="5132388"/>
          </a:xfrm>
        </p:spPr>
      </p:pic>
      <p:sp>
        <p:nvSpPr>
          <p:cNvPr id="7" name="Slide Number Placeholder 6">
            <a:extLst>
              <a:ext uri="{FF2B5EF4-FFF2-40B4-BE49-F238E27FC236}">
                <a16:creationId xmlns:a16="http://schemas.microsoft.com/office/drawing/2014/main" id="{BBA8640A-2D32-42A4-ABF7-E3C9DD4C9AE2}"/>
              </a:ext>
            </a:extLst>
          </p:cNvPr>
          <p:cNvSpPr>
            <a:spLocks noGrp="1"/>
          </p:cNvSpPr>
          <p:nvPr>
            <p:ph type="sldNum" sz="quarter" idx="12"/>
          </p:nvPr>
        </p:nvSpPr>
        <p:spPr/>
        <p:txBody>
          <a:bodyPr/>
          <a:lstStyle/>
          <a:p>
            <a:fld id="{DBA1B0FB-D917-4C8C-928F-313BD683BF39}" type="slidenum">
              <a:rPr lang="en-US" smtClean="0"/>
              <a:t>18</a:t>
            </a:fld>
            <a:endParaRPr lang="en-US"/>
          </a:p>
        </p:txBody>
      </p:sp>
    </p:spTree>
    <p:extLst>
      <p:ext uri="{BB962C8B-B14F-4D97-AF65-F5344CB8AC3E}">
        <p14:creationId xmlns:p14="http://schemas.microsoft.com/office/powerpoint/2010/main" val="1745807285"/>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302E-623A-4027-B8C6-D27F34469271}"/>
              </a:ext>
            </a:extLst>
          </p:cNvPr>
          <p:cNvSpPr>
            <a:spLocks noGrp="1"/>
          </p:cNvSpPr>
          <p:nvPr>
            <p:ph type="title"/>
          </p:nvPr>
        </p:nvSpPr>
        <p:spPr>
          <a:xfrm>
            <a:off x="550864" y="549275"/>
            <a:ext cx="6650036" cy="3384550"/>
          </a:xfrm>
        </p:spPr>
        <p:txBody>
          <a:bodyPr/>
          <a:lstStyle/>
          <a:p>
            <a:r>
              <a:rPr lang="en-US" sz="7000"/>
              <a:t>THANK YOU</a:t>
            </a:r>
            <a:endParaRPr lang="x-none" sz="7000"/>
          </a:p>
        </p:txBody>
      </p:sp>
      <p:sp>
        <p:nvSpPr>
          <p:cNvPr id="7" name="Slide Number Placeholder 6">
            <a:extLst>
              <a:ext uri="{FF2B5EF4-FFF2-40B4-BE49-F238E27FC236}">
                <a16:creationId xmlns:a16="http://schemas.microsoft.com/office/drawing/2014/main" id="{35A57A6B-6A9C-4472-9A06-13EA52168A5F}"/>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8" name="TextBox 7">
            <a:extLst>
              <a:ext uri="{FF2B5EF4-FFF2-40B4-BE49-F238E27FC236}">
                <a16:creationId xmlns:a16="http://schemas.microsoft.com/office/drawing/2014/main" id="{04FDE35E-FD05-400B-8F06-BFF57ED9783F}"/>
              </a:ext>
            </a:extLst>
          </p:cNvPr>
          <p:cNvSpPr txBox="1"/>
          <p:nvPr/>
        </p:nvSpPr>
        <p:spPr>
          <a:xfrm>
            <a:off x="437497" y="3933825"/>
            <a:ext cx="3792894" cy="369332"/>
          </a:xfrm>
          <a:prstGeom prst="rect">
            <a:avLst/>
          </a:prstGeom>
          <a:noFill/>
        </p:spPr>
        <p:txBody>
          <a:bodyPr wrap="square" rtlCol="0">
            <a:spAutoFit/>
          </a:bodyPr>
          <a:lstStyle/>
          <a:p>
            <a:r>
              <a:rPr lang="en-US">
                <a:latin typeface="Walbaum Display (Headings)"/>
              </a:rPr>
              <a:t>FACULTY : ARGHO DAS</a:t>
            </a:r>
            <a:endParaRPr lang="x-none">
              <a:latin typeface="Walbaum Display (Headings)"/>
            </a:endParaRPr>
          </a:p>
        </p:txBody>
      </p:sp>
      <p:pic>
        <p:nvPicPr>
          <p:cNvPr id="9" name="Picture Placeholder 7">
            <a:extLst>
              <a:ext uri="{FF2B5EF4-FFF2-40B4-BE49-F238E27FC236}">
                <a16:creationId xmlns:a16="http://schemas.microsoft.com/office/drawing/2014/main" id="{077000A7-0FB3-4556-A507-F2640FD4AA31}"/>
              </a:ext>
            </a:extLst>
          </p:cNvPr>
          <p:cNvPicPr>
            <a:picLocks noGrp="1" noChangeAspect="1"/>
          </p:cNvPicPr>
          <p:nvPr>
            <p:ph type="pic" sz="quarter" idx="13"/>
          </p:nvPr>
        </p:nvPicPr>
        <p:blipFill>
          <a:blip r:embed="rId2"/>
          <a:srcRect/>
          <a:stretch/>
        </p:blipFill>
        <p:spPr>
          <a:xfrm>
            <a:off x="6792301" y="1406961"/>
            <a:ext cx="2424417" cy="2424417"/>
          </a:xfrm>
        </p:spPr>
      </p:pic>
      <p:pic>
        <p:nvPicPr>
          <p:cNvPr id="10" name="Picture Placeholder 7">
            <a:extLst>
              <a:ext uri="{FF2B5EF4-FFF2-40B4-BE49-F238E27FC236}">
                <a16:creationId xmlns:a16="http://schemas.microsoft.com/office/drawing/2014/main" id="{D98A2173-0A94-48AF-BE75-D6D748FB914E}"/>
              </a:ext>
            </a:extLst>
          </p:cNvPr>
          <p:cNvPicPr>
            <a:picLocks noChangeAspect="1"/>
          </p:cNvPicPr>
          <p:nvPr/>
        </p:nvPicPr>
        <p:blipFill>
          <a:blip r:embed="rId3"/>
          <a:srcRect/>
          <a:stretch/>
        </p:blipFill>
        <p:spPr>
          <a:xfrm>
            <a:off x="9216719" y="259284"/>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11" name="Picture Placeholder 7">
            <a:extLst>
              <a:ext uri="{FF2B5EF4-FFF2-40B4-BE49-F238E27FC236}">
                <a16:creationId xmlns:a16="http://schemas.microsoft.com/office/drawing/2014/main" id="{98E63DEE-6A01-4020-BB9E-06C1DF1AEB57}"/>
              </a:ext>
            </a:extLst>
          </p:cNvPr>
          <p:cNvPicPr>
            <a:picLocks noChangeAspect="1"/>
          </p:cNvPicPr>
          <p:nvPr/>
        </p:nvPicPr>
        <p:blipFill>
          <a:blip r:embed="rId4"/>
          <a:srcRect/>
          <a:stretch/>
        </p:blipFill>
        <p:spPr>
          <a:xfrm>
            <a:off x="9216719" y="3012062"/>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12" name="Picture Placeholder 7">
            <a:extLst>
              <a:ext uri="{FF2B5EF4-FFF2-40B4-BE49-F238E27FC236}">
                <a16:creationId xmlns:a16="http://schemas.microsoft.com/office/drawing/2014/main" id="{8DE30D7C-6198-4F32-8E25-B8DD0FE79D15}"/>
              </a:ext>
            </a:extLst>
          </p:cNvPr>
          <p:cNvPicPr>
            <a:picLocks noChangeAspect="1"/>
          </p:cNvPicPr>
          <p:nvPr/>
        </p:nvPicPr>
        <p:blipFill>
          <a:blip r:embed="rId5"/>
          <a:srcRect/>
          <a:stretch/>
        </p:blipFill>
        <p:spPr>
          <a:xfrm>
            <a:off x="6792302" y="4159739"/>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spTree>
    <p:extLst>
      <p:ext uri="{BB962C8B-B14F-4D97-AF65-F5344CB8AC3E}">
        <p14:creationId xmlns:p14="http://schemas.microsoft.com/office/powerpoint/2010/main" val="234605079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1388582"/>
          </a:xfrm>
        </p:spPr>
        <p:txBody>
          <a:bodyPr/>
          <a:lstStyle/>
          <a:p>
            <a:r>
              <a:rPr lang="en-US"/>
              <a:t>Brains of the Project</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07194" y="2499992"/>
            <a:ext cx="5545137" cy="3448558"/>
          </a:xfrm>
        </p:spPr>
        <p:txBody>
          <a:bodyPr/>
          <a:lstStyle/>
          <a:p>
            <a:pPr marL="457200" indent="-457200">
              <a:buAutoNum type="arabicPeriod"/>
            </a:pPr>
            <a:r>
              <a:rPr lang="en-US" err="1"/>
              <a:t>Sudipta</a:t>
            </a:r>
            <a:r>
              <a:rPr lang="en-US"/>
              <a:t> Kumar Das (20-43658-2)</a:t>
            </a:r>
          </a:p>
          <a:p>
            <a:pPr marL="457200" indent="-457200">
              <a:buFont typeface="Arial" panose="020B0604020202020204" pitchFamily="34" charset="0"/>
              <a:buAutoNum type="arabicPeriod"/>
            </a:pPr>
            <a:r>
              <a:rPr lang="en-US"/>
              <a:t>Riya </a:t>
            </a:r>
            <a:r>
              <a:rPr lang="en-US" err="1"/>
              <a:t>Basak</a:t>
            </a:r>
            <a:r>
              <a:rPr lang="en-US"/>
              <a:t> </a:t>
            </a:r>
            <a:r>
              <a:rPr lang="en-US" err="1"/>
              <a:t>Risha</a:t>
            </a:r>
            <a:r>
              <a:rPr lang="en-US"/>
              <a:t> (20-43317-1)</a:t>
            </a:r>
          </a:p>
          <a:p>
            <a:pPr marL="457200" indent="-457200">
              <a:buAutoNum type="arabicPeriod"/>
            </a:pPr>
            <a:r>
              <a:rPr lang="en-US"/>
              <a:t>Aamir Mohammed Zobayer (20-44193-2)</a:t>
            </a:r>
          </a:p>
          <a:p>
            <a:pPr marL="457200" indent="-457200">
              <a:buAutoNum type="arabicPeriod"/>
            </a:pPr>
            <a:r>
              <a:rPr lang="en-US"/>
              <a:t>Md. </a:t>
            </a:r>
            <a:r>
              <a:rPr lang="en-US" err="1"/>
              <a:t>Najmus</a:t>
            </a:r>
            <a:r>
              <a:rPr lang="en-US"/>
              <a:t> Shakib </a:t>
            </a:r>
            <a:r>
              <a:rPr lang="en-US" err="1"/>
              <a:t>Khasru</a:t>
            </a:r>
            <a:r>
              <a:rPr lang="en-US"/>
              <a:t> Parvez (20-43548-1)</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6792301" y="1406961"/>
            <a:ext cx="2424417" cy="2424417"/>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16" name="Picture Placeholder 7">
            <a:extLst>
              <a:ext uri="{FF2B5EF4-FFF2-40B4-BE49-F238E27FC236}">
                <a16:creationId xmlns:a16="http://schemas.microsoft.com/office/drawing/2014/main" id="{1D71343F-99FB-425B-86E2-989A2906D28F}"/>
              </a:ext>
            </a:extLst>
          </p:cNvPr>
          <p:cNvPicPr>
            <a:picLocks noChangeAspect="1"/>
          </p:cNvPicPr>
          <p:nvPr/>
        </p:nvPicPr>
        <p:blipFill>
          <a:blip r:embed="rId3"/>
          <a:srcRect/>
          <a:stretch/>
        </p:blipFill>
        <p:spPr>
          <a:xfrm>
            <a:off x="9216719" y="259284"/>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17" name="Picture Placeholder 7">
            <a:extLst>
              <a:ext uri="{FF2B5EF4-FFF2-40B4-BE49-F238E27FC236}">
                <a16:creationId xmlns:a16="http://schemas.microsoft.com/office/drawing/2014/main" id="{5DB6F3E2-A7DA-41C6-87E2-A9066FA6FCAC}"/>
              </a:ext>
            </a:extLst>
          </p:cNvPr>
          <p:cNvPicPr>
            <a:picLocks noChangeAspect="1"/>
          </p:cNvPicPr>
          <p:nvPr/>
        </p:nvPicPr>
        <p:blipFill>
          <a:blip r:embed="rId4"/>
          <a:srcRect/>
          <a:stretch/>
        </p:blipFill>
        <p:spPr>
          <a:xfrm>
            <a:off x="9216719" y="3012062"/>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18" name="Picture Placeholder 7">
            <a:extLst>
              <a:ext uri="{FF2B5EF4-FFF2-40B4-BE49-F238E27FC236}">
                <a16:creationId xmlns:a16="http://schemas.microsoft.com/office/drawing/2014/main" id="{02C2703D-30E6-4378-B293-BF5EDF9F8EE2}"/>
              </a:ext>
            </a:extLst>
          </p:cNvPr>
          <p:cNvPicPr>
            <a:picLocks noChangeAspect="1"/>
          </p:cNvPicPr>
          <p:nvPr/>
        </p:nvPicPr>
        <p:blipFill>
          <a:blip r:embed="rId5"/>
          <a:srcRect/>
          <a:stretch/>
        </p:blipFill>
        <p:spPr>
          <a:xfrm>
            <a:off x="6792302" y="4159739"/>
            <a:ext cx="2424417" cy="242441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spTree>
    <p:extLst>
      <p:ext uri="{BB962C8B-B14F-4D97-AF65-F5344CB8AC3E}">
        <p14:creationId xmlns:p14="http://schemas.microsoft.com/office/powerpoint/2010/main" val="21877615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anim calcmode="lin" valueType="num">
                                      <p:cBhvr>
                                        <p:cTn id="23" dur="1000" fill="hold"/>
                                        <p:tgtEl>
                                          <p:spTgt spid="17"/>
                                        </p:tgtEl>
                                        <p:attrNameLst>
                                          <p:attrName>style.rotation</p:attrName>
                                        </p:attrNameLst>
                                      </p:cBhvr>
                                      <p:tavLst>
                                        <p:tav tm="0">
                                          <p:val>
                                            <p:fltVal val="90"/>
                                          </p:val>
                                        </p:tav>
                                        <p:tav tm="100000">
                                          <p:val>
                                            <p:fltVal val="0"/>
                                          </p:val>
                                        </p:tav>
                                      </p:tavLst>
                                    </p:anim>
                                    <p:animEffect transition="in" filter="fade">
                                      <p:cBhvr>
                                        <p:cTn id="24" dur="1000"/>
                                        <p:tgtEl>
                                          <p:spTgt spid="17"/>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 calcmode="lin" valueType="num">
                                      <p:cBhvr>
                                        <p:cTn id="30" dur="1000" fill="hold"/>
                                        <p:tgtEl>
                                          <p:spTgt spid="18"/>
                                        </p:tgtEl>
                                        <p:attrNameLst>
                                          <p:attrName>style.rotation</p:attrName>
                                        </p:attrNameLst>
                                      </p:cBhvr>
                                      <p:tavLst>
                                        <p:tav tm="0">
                                          <p:val>
                                            <p:fltVal val="90"/>
                                          </p:val>
                                        </p:tav>
                                        <p:tav tm="100000">
                                          <p:val>
                                            <p:fltVal val="0"/>
                                          </p:val>
                                        </p:tav>
                                      </p:tavLst>
                                    </p:anim>
                                    <p:animEffect transition="in" filter="fade">
                                      <p:cBhvr>
                                        <p:cTn id="3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What is Voyager?</a:t>
            </a:r>
          </a:p>
        </p:txBody>
      </p:sp>
      <p:pic>
        <p:nvPicPr>
          <p:cNvPr id="18" name="Picture Placeholder 17">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4728" r="24728"/>
          <a:stretch/>
        </p:blipFill>
        <p:spPr>
          <a:xfrm>
            <a:off x="0" y="0"/>
            <a:ext cx="3054096" cy="3776472"/>
          </a:xfrm>
        </p:spPr>
      </p:pic>
      <p:pic>
        <p:nvPicPr>
          <p:cNvPr id="20" name="Picture Placeholder 19">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l="25688" r="25688"/>
          <a:stretch/>
        </p:blipFill>
        <p:spPr>
          <a:xfrm>
            <a:off x="3054096" y="0"/>
            <a:ext cx="3054096" cy="3776472"/>
          </a:xfrm>
        </p:spPr>
      </p:pic>
      <p:pic>
        <p:nvPicPr>
          <p:cNvPr id="25" name="Picture Placeholder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a:blip r:embed="rId7">
            <a:extLst>
              <a:ext uri="{837473B0-CC2E-450A-ABE3-18F120FF3D39}">
                <a1611:picAttrSrcUrl xmlns:a1611="http://schemas.microsoft.com/office/drawing/2016/11/main" r:id="rId6"/>
              </a:ext>
            </a:extLst>
          </a:blip>
          <a:srcRect l="19875" r="19875"/>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8">
            <a:extLst>
              <a:ext uri="{837473B0-CC2E-450A-ABE3-18F120FF3D39}">
                <a1611:picAttrSrcUrl xmlns:a1611="http://schemas.microsoft.com/office/drawing/2016/11/main" r:id="rId9"/>
              </a:ext>
            </a:extLst>
          </a:blip>
          <a:srcRect l="28822" r="2882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92500" lnSpcReduction="10000"/>
          </a:bodyPr>
          <a:lstStyle/>
          <a:p>
            <a:pPr marL="0" indent="0">
              <a:buNone/>
            </a:pPr>
            <a:r>
              <a:rPr lang="en-US">
                <a:solidFill>
                  <a:schemeClr val="tx1"/>
                </a:solidFill>
              </a:rPr>
              <a:t>Voyager is an advanced Tourism Management System Developed for Businesses that give Tourism Booking Services. The main scope of the developers of this software   during developing this was to make something unique and more user-friendly software for businesses to make their profit.</a:t>
            </a:r>
          </a:p>
          <a:p>
            <a:pPr marL="0" indent="0">
              <a:buNone/>
            </a:pPr>
            <a:endParaRPr lang="en-US">
              <a:solidFill>
                <a:schemeClr val="tx1"/>
              </a:solidFill>
            </a:endParaRPr>
          </a:p>
        </p:txBody>
      </p:sp>
    </p:spTree>
    <p:extLst>
      <p:ext uri="{BB962C8B-B14F-4D97-AF65-F5344CB8AC3E}">
        <p14:creationId xmlns:p14="http://schemas.microsoft.com/office/powerpoint/2010/main" val="215888655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8BE7-23C2-48E2-8CCB-0EA1684D15C6}"/>
              </a:ext>
            </a:extLst>
          </p:cNvPr>
          <p:cNvSpPr>
            <a:spLocks noGrp="1"/>
          </p:cNvSpPr>
          <p:nvPr>
            <p:ph type="title"/>
          </p:nvPr>
        </p:nvSpPr>
        <p:spPr>
          <a:xfrm>
            <a:off x="550864" y="549275"/>
            <a:ext cx="3566160" cy="1766086"/>
          </a:xfrm>
        </p:spPr>
        <p:txBody>
          <a:bodyPr/>
          <a:lstStyle/>
          <a:p>
            <a:r>
              <a:rPr lang="en-US" sz="4000" kern="1200">
                <a:solidFill>
                  <a:schemeClr val="tx1"/>
                </a:solidFill>
                <a:latin typeface="+mj-lt"/>
                <a:ea typeface="+mj-ea"/>
                <a:cs typeface="+mj-cs"/>
              </a:rPr>
              <a:t>Who will Get the Most out of it?</a:t>
            </a:r>
            <a:endParaRPr lang="x-none"/>
          </a:p>
        </p:txBody>
      </p:sp>
      <p:sp>
        <p:nvSpPr>
          <p:cNvPr id="3" name="Content Placeholder 2">
            <a:extLst>
              <a:ext uri="{FF2B5EF4-FFF2-40B4-BE49-F238E27FC236}">
                <a16:creationId xmlns:a16="http://schemas.microsoft.com/office/drawing/2014/main" id="{06A3B57F-3A0B-4367-8749-D4472C088022}"/>
              </a:ext>
            </a:extLst>
          </p:cNvPr>
          <p:cNvSpPr>
            <a:spLocks noGrp="1"/>
          </p:cNvSpPr>
          <p:nvPr>
            <p:ph sz="quarter" idx="15"/>
          </p:nvPr>
        </p:nvSpPr>
        <p:spPr>
          <a:xfrm>
            <a:off x="550863" y="2441196"/>
            <a:ext cx="4608366" cy="4007229"/>
          </a:xfrm>
        </p:spPr>
        <p:txBody>
          <a:bodyPr/>
          <a:lstStyle/>
          <a:p>
            <a:r>
              <a:rPr lang="en-US" kern="1200">
                <a:solidFill>
                  <a:schemeClr val="tx1"/>
                </a:solidFill>
                <a:latin typeface="+mn-lt"/>
                <a:ea typeface="+mn-ea"/>
                <a:cs typeface="+mn-cs"/>
              </a:rPr>
              <a:t>Voyager is Developed to make life easier for those Entrepreneurs and Business Companies related to the tourism booking business. The Software is very user-friendly and feature-resourceful that, the companies can easily implement this tech and increase the efficiency of their business to its limits!</a:t>
            </a:r>
          </a:p>
          <a:p>
            <a:endParaRPr lang="x-none">
              <a:solidFill>
                <a:schemeClr val="tx1"/>
              </a:solidFill>
            </a:endParaRPr>
          </a:p>
        </p:txBody>
      </p:sp>
      <p:pic>
        <p:nvPicPr>
          <p:cNvPr id="9" name="Picture Placeholder 8" descr="A black and white drawing of a palm tree&#10;&#10;Description automatically generated with low confidence">
            <a:extLst>
              <a:ext uri="{FF2B5EF4-FFF2-40B4-BE49-F238E27FC236}">
                <a16:creationId xmlns:a16="http://schemas.microsoft.com/office/drawing/2014/main" id="{6BA6051B-38E6-470D-B6F9-404D045CB6D4}"/>
              </a:ext>
            </a:extLst>
          </p:cNvPr>
          <p:cNvPicPr>
            <a:picLocks noGrp="1" noChangeAspect="1"/>
          </p:cNvPicPr>
          <p:nvPr>
            <p:ph type="pic" sz="quarter" idx="13"/>
          </p:nvPr>
        </p:nvPicPr>
        <p:blipFill>
          <a:blip r:embed="rId2"/>
          <a:srcRect t="11364" b="11364"/>
          <a:stretch>
            <a:fillRect/>
          </a:stretch>
        </p:blipFill>
        <p:spPr>
          <a:xfrm>
            <a:off x="5850134" y="656633"/>
            <a:ext cx="5132388" cy="5132388"/>
          </a:xfrm>
        </p:spPr>
      </p:pic>
      <p:sp>
        <p:nvSpPr>
          <p:cNvPr id="7" name="Slide Number Placeholder 6">
            <a:extLst>
              <a:ext uri="{FF2B5EF4-FFF2-40B4-BE49-F238E27FC236}">
                <a16:creationId xmlns:a16="http://schemas.microsoft.com/office/drawing/2014/main" id="{BBA8640A-2D32-42A4-ABF7-E3C9DD4C9AE2}"/>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28317037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227" y="586320"/>
            <a:ext cx="3566160" cy="596528"/>
          </a:xfrm>
        </p:spPr>
        <p:txBody>
          <a:bodyPr>
            <a:normAutofit/>
          </a:bodyPr>
          <a:lstStyle/>
          <a:p>
            <a:r>
              <a:rPr lang="en-US"/>
              <a:t>USERS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1182849"/>
            <a:ext cx="3565524" cy="883458"/>
          </a:xfrm>
        </p:spPr>
        <p:txBody>
          <a:bodyPr/>
          <a:lstStyle/>
          <a:p>
            <a:r>
              <a:rPr lang="en-US" dirty="0"/>
              <a:t>THERE  WILL BE 6 USERS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grpSp>
        <p:nvGrpSpPr>
          <p:cNvPr id="3" name="Group 2"/>
          <p:cNvGrpSpPr/>
          <p:nvPr/>
        </p:nvGrpSpPr>
        <p:grpSpPr>
          <a:xfrm>
            <a:off x="3005898" y="2354759"/>
            <a:ext cx="1460162" cy="1666544"/>
            <a:chOff x="1898314" y="2593249"/>
            <a:chExt cx="1460162" cy="1666544"/>
          </a:xfrm>
        </p:grpSpPr>
        <p:pic>
          <p:nvPicPr>
            <p:cNvPr id="6" name="Graphic 5" descr="User with solid fill">
              <a:extLst>
                <a:ext uri="{FF2B5EF4-FFF2-40B4-BE49-F238E27FC236}">
                  <a16:creationId xmlns:a16="http://schemas.microsoft.com/office/drawing/2014/main" id="{DC2E98FE-2016-496B-9247-F427CFF9B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8314" y="2593249"/>
              <a:ext cx="1460162" cy="1460162"/>
            </a:xfrm>
            <a:prstGeom prst="rect">
              <a:avLst/>
            </a:prstGeom>
          </p:spPr>
        </p:pic>
        <p:sp>
          <p:nvSpPr>
            <p:cNvPr id="37" name="Google Shape;221;p8">
              <a:extLst>
                <a:ext uri="{FF2B5EF4-FFF2-40B4-BE49-F238E27FC236}">
                  <a16:creationId xmlns:a16="http://schemas.microsoft.com/office/drawing/2014/main" id="{9D60F752-AF23-4A70-AA95-96F875EE0F10}"/>
                </a:ext>
              </a:extLst>
            </p:cNvPr>
            <p:cNvSpPr txBox="1"/>
            <p:nvPr/>
          </p:nvSpPr>
          <p:spPr>
            <a:xfrm>
              <a:off x="2061019" y="3859683"/>
              <a:ext cx="115017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latin typeface="Poppins SemiBold"/>
                  <a:ea typeface="Poppins SemiBold"/>
                  <a:cs typeface="Poppins SemiBold"/>
                  <a:sym typeface="Poppins SemiBold"/>
                </a:rPr>
                <a:t>Admin</a:t>
              </a:r>
              <a:endParaRPr sz="2000" b="1">
                <a:latin typeface="Poppins SemiBold"/>
                <a:ea typeface="Poppins SemiBold"/>
                <a:cs typeface="Poppins SemiBold"/>
                <a:sym typeface="Poppins SemiBold"/>
              </a:endParaRPr>
            </a:p>
          </p:txBody>
        </p:sp>
      </p:grpSp>
      <p:grpSp>
        <p:nvGrpSpPr>
          <p:cNvPr id="7" name="Group 6"/>
          <p:cNvGrpSpPr/>
          <p:nvPr/>
        </p:nvGrpSpPr>
        <p:grpSpPr>
          <a:xfrm>
            <a:off x="6613143" y="2354759"/>
            <a:ext cx="1932039" cy="1660196"/>
            <a:chOff x="5166888" y="771496"/>
            <a:chExt cx="1932039" cy="1660196"/>
          </a:xfrm>
        </p:grpSpPr>
        <p:pic>
          <p:nvPicPr>
            <p:cNvPr id="39" name="Graphic 38" descr="User with solid fill">
              <a:extLst>
                <a:ext uri="{FF2B5EF4-FFF2-40B4-BE49-F238E27FC236}">
                  <a16:creationId xmlns:a16="http://schemas.microsoft.com/office/drawing/2014/main" id="{F595D8AA-A804-4FC7-A8AE-6DA8DE8F4C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2827" y="771496"/>
              <a:ext cx="1460162" cy="1460162"/>
            </a:xfrm>
            <a:prstGeom prst="rect">
              <a:avLst/>
            </a:prstGeom>
          </p:spPr>
        </p:pic>
        <p:sp>
          <p:nvSpPr>
            <p:cNvPr id="40" name="Google Shape;221;p8">
              <a:extLst>
                <a:ext uri="{FF2B5EF4-FFF2-40B4-BE49-F238E27FC236}">
                  <a16:creationId xmlns:a16="http://schemas.microsoft.com/office/drawing/2014/main" id="{B64FBF39-F94E-4584-B805-1E2897332EAF}"/>
                </a:ext>
              </a:extLst>
            </p:cNvPr>
            <p:cNvSpPr txBox="1"/>
            <p:nvPr/>
          </p:nvSpPr>
          <p:spPr>
            <a:xfrm>
              <a:off x="5166888" y="2031623"/>
              <a:ext cx="193203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latin typeface="Poppins SemiBold"/>
                  <a:ea typeface="Poppins SemiBold"/>
                  <a:cs typeface="Poppins SemiBold"/>
                  <a:sym typeface="Poppins SemiBold"/>
                </a:rPr>
                <a:t>Receptionist</a:t>
              </a:r>
              <a:endParaRPr sz="2000" b="1" dirty="0">
                <a:latin typeface="Poppins SemiBold"/>
                <a:ea typeface="Poppins SemiBold"/>
                <a:cs typeface="Poppins SemiBold"/>
                <a:sym typeface="Poppins SemiBold"/>
              </a:endParaRPr>
            </a:p>
          </p:txBody>
        </p:sp>
      </p:grpSp>
      <p:grpSp>
        <p:nvGrpSpPr>
          <p:cNvPr id="22" name="Group 21">
            <a:extLst>
              <a:ext uri="{FF2B5EF4-FFF2-40B4-BE49-F238E27FC236}">
                <a16:creationId xmlns:a16="http://schemas.microsoft.com/office/drawing/2014/main" id="{8EA2EEE7-FE9D-456B-B084-814D56202785}"/>
              </a:ext>
            </a:extLst>
          </p:cNvPr>
          <p:cNvGrpSpPr/>
          <p:nvPr/>
        </p:nvGrpSpPr>
        <p:grpSpPr>
          <a:xfrm>
            <a:off x="4681104" y="2354759"/>
            <a:ext cx="1932039" cy="1660196"/>
            <a:chOff x="5166888" y="771496"/>
            <a:chExt cx="1932039" cy="1660196"/>
          </a:xfrm>
        </p:grpSpPr>
        <p:pic>
          <p:nvPicPr>
            <p:cNvPr id="23" name="Graphic 22" descr="User with solid fill">
              <a:extLst>
                <a:ext uri="{FF2B5EF4-FFF2-40B4-BE49-F238E27FC236}">
                  <a16:creationId xmlns:a16="http://schemas.microsoft.com/office/drawing/2014/main" id="{1B38A699-401E-4FE0-AFBF-AB135DFF35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2827" y="771496"/>
              <a:ext cx="1460162" cy="1460162"/>
            </a:xfrm>
            <a:prstGeom prst="rect">
              <a:avLst/>
            </a:prstGeom>
          </p:spPr>
        </p:pic>
        <p:sp>
          <p:nvSpPr>
            <p:cNvPr id="24" name="Google Shape;221;p8">
              <a:extLst>
                <a:ext uri="{FF2B5EF4-FFF2-40B4-BE49-F238E27FC236}">
                  <a16:creationId xmlns:a16="http://schemas.microsoft.com/office/drawing/2014/main" id="{58CEDE90-6A5C-412D-B0A8-924D4F9EE607}"/>
                </a:ext>
              </a:extLst>
            </p:cNvPr>
            <p:cNvSpPr txBox="1"/>
            <p:nvPr/>
          </p:nvSpPr>
          <p:spPr>
            <a:xfrm>
              <a:off x="5166888" y="2031623"/>
              <a:ext cx="193203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latin typeface="Poppins SemiBold"/>
                  <a:ea typeface="Poppins SemiBold"/>
                  <a:cs typeface="Poppins SemiBold"/>
                  <a:sym typeface="Poppins SemiBold"/>
                </a:rPr>
                <a:t>Manager</a:t>
              </a:r>
              <a:endParaRPr sz="2000" b="1">
                <a:latin typeface="Poppins SemiBold"/>
                <a:ea typeface="Poppins SemiBold"/>
                <a:cs typeface="Poppins SemiBold"/>
                <a:sym typeface="Poppins SemiBold"/>
              </a:endParaRPr>
            </a:p>
          </p:txBody>
        </p:sp>
      </p:grpSp>
      <p:grpSp>
        <p:nvGrpSpPr>
          <p:cNvPr id="30" name="Group 29">
            <a:extLst>
              <a:ext uri="{FF2B5EF4-FFF2-40B4-BE49-F238E27FC236}">
                <a16:creationId xmlns:a16="http://schemas.microsoft.com/office/drawing/2014/main" id="{A488F523-E674-4372-A28C-7EA41BE60B8F}"/>
              </a:ext>
            </a:extLst>
          </p:cNvPr>
          <p:cNvGrpSpPr/>
          <p:nvPr/>
        </p:nvGrpSpPr>
        <p:grpSpPr>
          <a:xfrm>
            <a:off x="4699616" y="4014955"/>
            <a:ext cx="1932039" cy="1660196"/>
            <a:chOff x="5166888" y="771496"/>
            <a:chExt cx="1932039" cy="1660196"/>
          </a:xfrm>
        </p:grpSpPr>
        <p:pic>
          <p:nvPicPr>
            <p:cNvPr id="31" name="Graphic 30" descr="User with solid fill">
              <a:extLst>
                <a:ext uri="{FF2B5EF4-FFF2-40B4-BE49-F238E27FC236}">
                  <a16:creationId xmlns:a16="http://schemas.microsoft.com/office/drawing/2014/main" id="{93D51264-F452-4FD7-ADA4-593B242C27BD}"/>
                </a:ext>
              </a:extLst>
            </p:cNvPr>
            <p:cNvPicPr>
              <a:picLocks noChangeAspect="1"/>
            </p:cNvPicPr>
            <p:nvPr/>
          </p:nvPicPr>
          <p:blipFill>
            <a:blip r:embed="rId4">
              <a:extLst>
                <a:ext uri="{96DAC541-7B7A-43D3-8B79-37D633B846F1}">
                  <asvg:svgBlip xmlns:asvg="http://schemas.microsoft.com/office/drawing/2016/SVG/main" r:embed="rId3"/>
                </a:ext>
              </a:extLst>
            </a:blip>
            <a:stretch>
              <a:fillRect/>
            </a:stretch>
          </p:blipFill>
          <p:spPr>
            <a:xfrm>
              <a:off x="5402827" y="771496"/>
              <a:ext cx="1460162" cy="1460162"/>
            </a:xfrm>
            <a:prstGeom prst="rect">
              <a:avLst/>
            </a:prstGeom>
          </p:spPr>
        </p:pic>
        <p:sp>
          <p:nvSpPr>
            <p:cNvPr id="32" name="Google Shape;221;p8">
              <a:extLst>
                <a:ext uri="{FF2B5EF4-FFF2-40B4-BE49-F238E27FC236}">
                  <a16:creationId xmlns:a16="http://schemas.microsoft.com/office/drawing/2014/main" id="{A67A8AF3-9067-4A18-8DE5-63C30928E457}"/>
                </a:ext>
              </a:extLst>
            </p:cNvPr>
            <p:cNvSpPr txBox="1"/>
            <p:nvPr/>
          </p:nvSpPr>
          <p:spPr>
            <a:xfrm>
              <a:off x="5166888" y="2031623"/>
              <a:ext cx="193203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latin typeface="Poppins SemiBold"/>
                  <a:ea typeface="Poppins SemiBold"/>
                  <a:cs typeface="Poppins SemiBold"/>
                  <a:sym typeface="Poppins SemiBold"/>
                </a:rPr>
                <a:t>Affiliate</a:t>
              </a:r>
              <a:endParaRPr sz="2000" b="1" dirty="0">
                <a:latin typeface="Poppins SemiBold"/>
                <a:ea typeface="Poppins SemiBold"/>
                <a:cs typeface="Poppins SemiBold"/>
                <a:sym typeface="Poppins SemiBold"/>
              </a:endParaRPr>
            </a:p>
          </p:txBody>
        </p:sp>
      </p:grpSp>
      <p:grpSp>
        <p:nvGrpSpPr>
          <p:cNvPr id="33" name="Group 32">
            <a:extLst>
              <a:ext uri="{FF2B5EF4-FFF2-40B4-BE49-F238E27FC236}">
                <a16:creationId xmlns:a16="http://schemas.microsoft.com/office/drawing/2014/main" id="{39ED22EE-85E4-4045-8999-F0848545AAD0}"/>
              </a:ext>
            </a:extLst>
          </p:cNvPr>
          <p:cNvGrpSpPr/>
          <p:nvPr/>
        </p:nvGrpSpPr>
        <p:grpSpPr>
          <a:xfrm>
            <a:off x="6603048" y="4014955"/>
            <a:ext cx="1932039" cy="1660196"/>
            <a:chOff x="5166888" y="771496"/>
            <a:chExt cx="1932039" cy="1660196"/>
          </a:xfrm>
        </p:grpSpPr>
        <p:pic>
          <p:nvPicPr>
            <p:cNvPr id="34" name="Graphic 33" descr="User with solid fill">
              <a:extLst>
                <a:ext uri="{FF2B5EF4-FFF2-40B4-BE49-F238E27FC236}">
                  <a16:creationId xmlns:a16="http://schemas.microsoft.com/office/drawing/2014/main" id="{B4DE8023-0916-4EB4-A351-4076661938F5}"/>
                </a:ext>
              </a:extLst>
            </p:cNvPr>
            <p:cNvPicPr>
              <a:picLocks noChangeAspect="1"/>
            </p:cNvPicPr>
            <p:nvPr/>
          </p:nvPicPr>
          <p:blipFill>
            <a:blip r:embed="rId4">
              <a:extLst>
                <a:ext uri="{96DAC541-7B7A-43D3-8B79-37D633B846F1}">
                  <asvg:svgBlip xmlns:asvg="http://schemas.microsoft.com/office/drawing/2016/SVG/main" r:embed="rId3"/>
                </a:ext>
              </a:extLst>
            </a:blip>
            <a:stretch>
              <a:fillRect/>
            </a:stretch>
          </p:blipFill>
          <p:spPr>
            <a:xfrm>
              <a:off x="5402827" y="771496"/>
              <a:ext cx="1460162" cy="1460162"/>
            </a:xfrm>
            <a:prstGeom prst="rect">
              <a:avLst/>
            </a:prstGeom>
          </p:spPr>
        </p:pic>
        <p:sp>
          <p:nvSpPr>
            <p:cNvPr id="35" name="Google Shape;221;p8">
              <a:extLst>
                <a:ext uri="{FF2B5EF4-FFF2-40B4-BE49-F238E27FC236}">
                  <a16:creationId xmlns:a16="http://schemas.microsoft.com/office/drawing/2014/main" id="{CD2826C4-2EA0-490A-9627-8B4917B70AED}"/>
                </a:ext>
              </a:extLst>
            </p:cNvPr>
            <p:cNvSpPr txBox="1"/>
            <p:nvPr/>
          </p:nvSpPr>
          <p:spPr>
            <a:xfrm>
              <a:off x="5166888" y="2031623"/>
              <a:ext cx="193203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latin typeface="Poppins SemiBold"/>
                  <a:ea typeface="Poppins SemiBold"/>
                  <a:cs typeface="Poppins SemiBold"/>
                  <a:sym typeface="Poppins SemiBold"/>
                </a:rPr>
                <a:t>Staff</a:t>
              </a:r>
              <a:endParaRPr sz="2000" b="1" dirty="0">
                <a:latin typeface="Poppins SemiBold"/>
                <a:ea typeface="Poppins SemiBold"/>
                <a:cs typeface="Poppins SemiBold"/>
                <a:sym typeface="Poppins SemiBold"/>
              </a:endParaRPr>
            </a:p>
          </p:txBody>
        </p:sp>
      </p:grpSp>
      <p:grpSp>
        <p:nvGrpSpPr>
          <p:cNvPr id="36" name="Group 35">
            <a:extLst>
              <a:ext uri="{FF2B5EF4-FFF2-40B4-BE49-F238E27FC236}">
                <a16:creationId xmlns:a16="http://schemas.microsoft.com/office/drawing/2014/main" id="{A6F62868-679D-4A55-8D6E-3F228A865BA8}"/>
              </a:ext>
            </a:extLst>
          </p:cNvPr>
          <p:cNvGrpSpPr/>
          <p:nvPr/>
        </p:nvGrpSpPr>
        <p:grpSpPr>
          <a:xfrm>
            <a:off x="2777672" y="4014955"/>
            <a:ext cx="1932039" cy="1660196"/>
            <a:chOff x="5166888" y="771496"/>
            <a:chExt cx="1932039" cy="1660196"/>
          </a:xfrm>
        </p:grpSpPr>
        <p:pic>
          <p:nvPicPr>
            <p:cNvPr id="42" name="Graphic 41" descr="User with solid fill">
              <a:extLst>
                <a:ext uri="{FF2B5EF4-FFF2-40B4-BE49-F238E27FC236}">
                  <a16:creationId xmlns:a16="http://schemas.microsoft.com/office/drawing/2014/main" id="{1A9431B0-4BF3-456C-9566-715E9C465717}"/>
                </a:ext>
              </a:extLst>
            </p:cNvPr>
            <p:cNvPicPr>
              <a:picLocks noChangeAspect="1"/>
            </p:cNvPicPr>
            <p:nvPr/>
          </p:nvPicPr>
          <p:blipFill>
            <a:blip r:embed="rId4">
              <a:extLst>
                <a:ext uri="{96DAC541-7B7A-43D3-8B79-37D633B846F1}">
                  <asvg:svgBlip xmlns:asvg="http://schemas.microsoft.com/office/drawing/2016/SVG/main" r:embed="rId3"/>
                </a:ext>
              </a:extLst>
            </a:blip>
            <a:stretch>
              <a:fillRect/>
            </a:stretch>
          </p:blipFill>
          <p:spPr>
            <a:xfrm>
              <a:off x="5402827" y="771496"/>
              <a:ext cx="1460162" cy="1460162"/>
            </a:xfrm>
            <a:prstGeom prst="rect">
              <a:avLst/>
            </a:prstGeom>
          </p:spPr>
        </p:pic>
        <p:sp>
          <p:nvSpPr>
            <p:cNvPr id="43" name="Google Shape;221;p8">
              <a:extLst>
                <a:ext uri="{FF2B5EF4-FFF2-40B4-BE49-F238E27FC236}">
                  <a16:creationId xmlns:a16="http://schemas.microsoft.com/office/drawing/2014/main" id="{85924CCC-C5B4-4258-A44C-CAE37BF65E35}"/>
                </a:ext>
              </a:extLst>
            </p:cNvPr>
            <p:cNvSpPr txBox="1"/>
            <p:nvPr/>
          </p:nvSpPr>
          <p:spPr>
            <a:xfrm>
              <a:off x="5166888" y="2031623"/>
              <a:ext cx="193203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latin typeface="Poppins SemiBold"/>
                  <a:ea typeface="Poppins SemiBold"/>
                  <a:cs typeface="Poppins SemiBold"/>
                  <a:sym typeface="Poppins SemiBold"/>
                </a:rPr>
                <a:t>Broker</a:t>
              </a:r>
              <a:endParaRPr sz="2000" b="1" dirty="0">
                <a:latin typeface="Poppins SemiBold"/>
                <a:ea typeface="Poppins SemiBold"/>
                <a:cs typeface="Poppins SemiBold"/>
                <a:sym typeface="Poppins SemiBold"/>
              </a:endParaRPr>
            </a:p>
          </p:txBody>
        </p:sp>
      </p:grpSp>
    </p:spTree>
    <p:extLst>
      <p:ext uri="{BB962C8B-B14F-4D97-AF65-F5344CB8AC3E}">
        <p14:creationId xmlns:p14="http://schemas.microsoft.com/office/powerpoint/2010/main" val="395518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1+#ppt_w/2"/>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0-#ppt_w/2"/>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6379210" cy="1333057"/>
          </a:xfrm>
        </p:spPr>
        <p:txBody>
          <a:bodyPr vert="horz" wrap="square" lIns="0" tIns="0" rIns="0" bIns="0" rtlCol="0" anchor="t" anchorCtr="0">
            <a:normAutofit/>
          </a:bodyPr>
          <a:lstStyle/>
          <a:p>
            <a:pPr>
              <a:lnSpc>
                <a:spcPct val="100000"/>
              </a:lnSpc>
            </a:pPr>
            <a:r>
              <a:rPr lang="en-US" sz="4800"/>
              <a:t>Login page</a:t>
            </a:r>
          </a:p>
        </p:txBody>
      </p:sp>
      <p:pic>
        <p:nvPicPr>
          <p:cNvPr id="5" name="Picture 4">
            <a:extLst>
              <a:ext uri="{FF2B5EF4-FFF2-40B4-BE49-F238E27FC236}">
                <a16:creationId xmlns:a16="http://schemas.microsoft.com/office/drawing/2014/main" id="{97309825-783B-45BB-B5B7-7939C00FA0F5}"/>
              </a:ext>
            </a:extLst>
          </p:cNvPr>
          <p:cNvPicPr>
            <a:picLocks noChangeAspect="1"/>
          </p:cNvPicPr>
          <p:nvPr/>
        </p:nvPicPr>
        <p:blipFill>
          <a:blip r:embed="rId2"/>
          <a:stretch>
            <a:fillRect/>
          </a:stretch>
        </p:blipFill>
        <p:spPr>
          <a:xfrm>
            <a:off x="550863" y="2623317"/>
            <a:ext cx="5773738" cy="3594151"/>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34" name="Group 33">
            <a:extLst>
              <a:ext uri="{FF2B5EF4-FFF2-40B4-BE49-F238E27FC236}">
                <a16:creationId xmlns:a16="http://schemas.microsoft.com/office/drawing/2014/main" id="{5A492954-D4E6-4FAF-94AC-292DFFFDC5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202" y="2017837"/>
            <a:ext cx="671610" cy="631474"/>
            <a:chOff x="8371777" y="4172213"/>
            <a:chExt cx="671610" cy="631474"/>
          </a:xfrm>
        </p:grpSpPr>
        <p:sp>
          <p:nvSpPr>
            <p:cNvPr id="35" name="Freeform: Shape 34">
              <a:extLst>
                <a:ext uri="{FF2B5EF4-FFF2-40B4-BE49-F238E27FC236}">
                  <a16:creationId xmlns:a16="http://schemas.microsoft.com/office/drawing/2014/main" id="{E2CFA88C-A736-419D-B7B6-6B912BB45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371777" y="4172213"/>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gs>
                <a:gs pos="30000">
                  <a:schemeClr val="bg2"/>
                </a:gs>
                <a:gs pos="40000">
                  <a:schemeClr val="bg2">
                    <a:lumMod val="90000"/>
                    <a:lumOff val="10000"/>
                  </a:schemeClr>
                </a:gs>
                <a:gs pos="100000">
                  <a:schemeClr val="bg2"/>
                </a:gs>
              </a:gsLst>
              <a:lin ang="10200000" scaled="0"/>
            </a:gradFill>
            <a:ln>
              <a:noFill/>
            </a:ln>
            <a:effectLst>
              <a:innerShdw blurRad="127000" dist="50800" dir="42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55E877B2-A66B-45DC-892C-B19FB8171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638387" y="4349560"/>
              <a:ext cx="270000" cy="540000"/>
            </a:xfrm>
            <a:prstGeom prst="ellipse">
              <a:avLst/>
            </a:prstGeom>
            <a:gradFill>
              <a:gsLst>
                <a:gs pos="100000">
                  <a:schemeClr val="bg2"/>
                </a:gs>
                <a:gs pos="0">
                  <a:schemeClr val="bg2">
                    <a:lumMod val="75000"/>
                    <a:lumOff val="25000"/>
                  </a:schemeClr>
                </a:gs>
              </a:gsLst>
              <a:lin ang="16200000" scaled="0"/>
            </a:gradFill>
            <a:ln>
              <a:noFill/>
            </a:ln>
            <a:effectLst>
              <a:innerShdw blurRad="1270000" dist="2540000">
                <a:schemeClr val="bg2">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extBox 6">
            <a:extLst>
              <a:ext uri="{FF2B5EF4-FFF2-40B4-BE49-F238E27FC236}">
                <a16:creationId xmlns:a16="http://schemas.microsoft.com/office/drawing/2014/main" id="{8F04A4D6-905C-4836-BD8E-F6781C17F16D}"/>
              </a:ext>
            </a:extLst>
          </p:cNvPr>
          <p:cNvSpPr txBox="1"/>
          <p:nvPr/>
        </p:nvSpPr>
        <p:spPr>
          <a:xfrm>
            <a:off x="7140575" y="1520825"/>
            <a:ext cx="4500562" cy="2808288"/>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2000"/>
              <a:t>The Login page will be a simple minimal signing system where user can enter ID and Password to get into the system. Admins will be redirected to admin panel and receptionist will be to their respective pages.</a:t>
            </a:r>
          </a:p>
        </p:txBody>
      </p:sp>
      <p:sp>
        <p:nvSpPr>
          <p:cNvPr id="38" name="Freeform: Shape 37">
            <a:extLst>
              <a:ext uri="{FF2B5EF4-FFF2-40B4-BE49-F238E27FC236}">
                <a16:creationId xmlns:a16="http://schemas.microsoft.com/office/drawing/2014/main" id="{20373973-4586-48A3-ADF2-95A571530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7376" y="5520977"/>
            <a:ext cx="1972470" cy="1337023"/>
          </a:xfrm>
          <a:custGeom>
            <a:avLst/>
            <a:gdLst>
              <a:gd name="connsiteX0" fmla="*/ 986235 w 1972470"/>
              <a:gd name="connsiteY0" fmla="*/ 0 h 1337023"/>
              <a:gd name="connsiteX1" fmla="*/ 1972470 w 1972470"/>
              <a:gd name="connsiteY1" fmla="*/ 986235 h 1337023"/>
              <a:gd name="connsiteX2" fmla="*/ 1928131 w 1972470"/>
              <a:gd name="connsiteY2" fmla="*/ 1279512 h 1337023"/>
              <a:gd name="connsiteX3" fmla="*/ 1907081 w 1972470"/>
              <a:gd name="connsiteY3" fmla="*/ 1337023 h 1337023"/>
              <a:gd name="connsiteX4" fmla="*/ 65389 w 1972470"/>
              <a:gd name="connsiteY4" fmla="*/ 1337023 h 1337023"/>
              <a:gd name="connsiteX5" fmla="*/ 44339 w 1972470"/>
              <a:gd name="connsiteY5" fmla="*/ 1279512 h 1337023"/>
              <a:gd name="connsiteX6" fmla="*/ 0 w 1972470"/>
              <a:gd name="connsiteY6" fmla="*/ 986235 h 1337023"/>
              <a:gd name="connsiteX7" fmla="*/ 986235 w 1972470"/>
              <a:gd name="connsiteY7" fmla="*/ 0 h 13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2470" h="1337023">
                <a:moveTo>
                  <a:pt x="986235" y="0"/>
                </a:moveTo>
                <a:cubicBezTo>
                  <a:pt x="1530918" y="0"/>
                  <a:pt x="1972470" y="441552"/>
                  <a:pt x="1972470" y="986235"/>
                </a:cubicBezTo>
                <a:cubicBezTo>
                  <a:pt x="1972470" y="1088363"/>
                  <a:pt x="1956947" y="1186866"/>
                  <a:pt x="1928131" y="1279512"/>
                </a:cubicBezTo>
                <a:lnTo>
                  <a:pt x="1907081" y="1337023"/>
                </a:lnTo>
                <a:lnTo>
                  <a:pt x="65389" y="1337023"/>
                </a:lnTo>
                <a:lnTo>
                  <a:pt x="44339" y="1279512"/>
                </a:lnTo>
                <a:cubicBezTo>
                  <a:pt x="15523" y="1186866"/>
                  <a:pt x="0" y="1088363"/>
                  <a:pt x="0" y="986235"/>
                </a:cubicBezTo>
                <a:cubicBezTo>
                  <a:pt x="0" y="441552"/>
                  <a:pt x="441552" y="0"/>
                  <a:pt x="986235" y="0"/>
                </a:cubicBezTo>
                <a:close/>
              </a:path>
            </a:pathLst>
          </a:custGeom>
          <a:gradFill flip="none" rotWithShape="1">
            <a:gsLst>
              <a:gs pos="100000">
                <a:schemeClr val="bg2">
                  <a:lumMod val="75000"/>
                  <a:lumOff val="25000"/>
                </a:schemeClr>
              </a:gs>
              <a:gs pos="71000">
                <a:schemeClr val="bg2">
                  <a:lumMod val="100000"/>
                </a:schemeClr>
              </a:gs>
            </a:gsLst>
            <a:path path="circle">
              <a:fillToRect l="100000" b="100000"/>
            </a:path>
            <a:tileRect t="-100000" r="-100000"/>
          </a:gradFill>
          <a:ln>
            <a:noFill/>
          </a:ln>
          <a:effectLst>
            <a:innerShdw blurRad="381000" dist="177800" dir="189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177290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kern="1200">
                <a:solidFill>
                  <a:schemeClr val="tx1"/>
                </a:solidFill>
                <a:latin typeface="+mj-lt"/>
                <a:ea typeface="+mj-ea"/>
                <a:cs typeface="+mj-cs"/>
              </a:rPr>
              <a:t>Admin Page</a:t>
            </a:r>
          </a:p>
        </p:txBody>
      </p:sp>
      <p:grpSp>
        <p:nvGrpSpPr>
          <p:cNvPr id="34" name="Group 3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5" name="Freeform: Shape 3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extBox 6">
            <a:extLst>
              <a:ext uri="{FF2B5EF4-FFF2-40B4-BE49-F238E27FC236}">
                <a16:creationId xmlns:a16="http://schemas.microsoft.com/office/drawing/2014/main" id="{8F04A4D6-905C-4836-BD8E-F6781C17F16D}"/>
              </a:ext>
            </a:extLst>
          </p:cNvPr>
          <p:cNvSpPr txBox="1"/>
          <p:nvPr/>
        </p:nvSpPr>
        <p:spPr>
          <a:xfrm>
            <a:off x="7424452" y="1246890"/>
            <a:ext cx="4500562" cy="4572000"/>
          </a:xfrm>
          <a:prstGeom prst="rect">
            <a:avLst/>
          </a:prstGeom>
        </p:spPr>
        <p:txBody>
          <a:bodyPr vert="horz" wrap="square" lIns="0" tIns="0" rIns="0" bIns="0" rtlCol="0" anchor="t">
            <a:normAutofit/>
          </a:bodyPr>
          <a:lstStyle/>
          <a:p>
            <a:pPr>
              <a:lnSpc>
                <a:spcPct val="110000"/>
              </a:lnSpc>
              <a:spcAft>
                <a:spcPts val="800"/>
              </a:spcAft>
            </a:pPr>
            <a:r>
              <a:rPr lang="en-US"/>
              <a:t>Admin panel includes multiple functions that includes:</a:t>
            </a:r>
          </a:p>
          <a:p>
            <a:pPr marL="285750" indent="-285750">
              <a:lnSpc>
                <a:spcPct val="110000"/>
              </a:lnSpc>
              <a:spcAft>
                <a:spcPts val="800"/>
              </a:spcAft>
              <a:buFont typeface="Arial" panose="020B0604020202020204" pitchFamily="34" charset="0"/>
              <a:buChar char="•"/>
            </a:pPr>
            <a:r>
              <a:rPr lang="en-US"/>
              <a:t>To see earnings</a:t>
            </a:r>
          </a:p>
          <a:p>
            <a:pPr marL="285750" indent="-285750">
              <a:lnSpc>
                <a:spcPct val="110000"/>
              </a:lnSpc>
              <a:spcAft>
                <a:spcPts val="800"/>
              </a:spcAft>
              <a:buFont typeface="Arial" panose="020B0604020202020204" pitchFamily="34" charset="0"/>
              <a:buChar char="•"/>
            </a:pPr>
            <a:r>
              <a:rPr lang="en-US"/>
              <a:t>See Tours</a:t>
            </a:r>
          </a:p>
          <a:p>
            <a:pPr marL="285750" indent="-285750">
              <a:lnSpc>
                <a:spcPct val="110000"/>
              </a:lnSpc>
              <a:spcAft>
                <a:spcPts val="800"/>
              </a:spcAft>
              <a:buFont typeface="Arial" panose="020B0604020202020204" pitchFamily="34" charset="0"/>
              <a:buChar char="•"/>
            </a:pPr>
            <a:r>
              <a:rPr lang="en-US"/>
              <a:t>List of Receptionists</a:t>
            </a:r>
          </a:p>
          <a:p>
            <a:pPr marL="285750" indent="-285750">
              <a:lnSpc>
                <a:spcPct val="110000"/>
              </a:lnSpc>
              <a:spcAft>
                <a:spcPts val="800"/>
              </a:spcAft>
              <a:buFont typeface="Arial" panose="020B0604020202020204" pitchFamily="34" charset="0"/>
              <a:buChar char="•"/>
            </a:pPr>
            <a:r>
              <a:rPr lang="en-US"/>
              <a:t>Client's list</a:t>
            </a:r>
          </a:p>
          <a:p>
            <a:pPr marL="285750" indent="-285750">
              <a:lnSpc>
                <a:spcPct val="110000"/>
              </a:lnSpc>
              <a:spcAft>
                <a:spcPts val="800"/>
              </a:spcAft>
              <a:buFont typeface="Arial" panose="020B0604020202020204" pitchFamily="34" charset="0"/>
              <a:buChar char="•"/>
            </a:pPr>
            <a:r>
              <a:rPr lang="en-US"/>
              <a:t>Hotel’s list that are available for booking</a:t>
            </a:r>
          </a:p>
          <a:p>
            <a:pPr marL="285750" indent="-285750">
              <a:lnSpc>
                <a:spcPct val="110000"/>
              </a:lnSpc>
              <a:spcAft>
                <a:spcPts val="800"/>
              </a:spcAft>
              <a:buFont typeface="Arial" panose="020B0604020202020204" pitchFamily="34" charset="0"/>
              <a:buChar char="•"/>
            </a:pPr>
            <a:r>
              <a:rPr lang="en-US"/>
              <a:t>Transports lists.</a:t>
            </a:r>
          </a:p>
          <a:p>
            <a:pPr marL="285750" indent="-285750">
              <a:lnSpc>
                <a:spcPct val="110000"/>
              </a:lnSpc>
              <a:spcAft>
                <a:spcPts val="800"/>
              </a:spcAft>
              <a:buFont typeface="Arial" panose="020B0604020202020204" pitchFamily="34" charset="0"/>
              <a:buChar char="•"/>
            </a:pPr>
            <a:r>
              <a:rPr lang="en-US"/>
              <a:t>All available destinations</a:t>
            </a:r>
          </a:p>
          <a:p>
            <a:pPr marL="285750" indent="-285750">
              <a:lnSpc>
                <a:spcPct val="110000"/>
              </a:lnSpc>
              <a:spcAft>
                <a:spcPts val="800"/>
              </a:spcAft>
              <a:buFont typeface="Arial" panose="020B0604020202020204" pitchFamily="34" charset="0"/>
              <a:buChar char="•"/>
            </a:pPr>
            <a:r>
              <a:rPr lang="en-US"/>
              <a:t>And all transaction history</a:t>
            </a:r>
          </a:p>
          <a:p>
            <a:pPr indent="-228600">
              <a:lnSpc>
                <a:spcPct val="110000"/>
              </a:lnSpc>
              <a:spcAft>
                <a:spcPts val="800"/>
              </a:spcAft>
              <a:buFont typeface="Arial" panose="020B0604020202020204" pitchFamily="34" charset="0"/>
              <a:buChar char="•"/>
            </a:pPr>
            <a:r>
              <a:rPr lang="en-US"/>
              <a:t>There is also a Search System Added.</a:t>
            </a:r>
          </a:p>
        </p:txBody>
      </p:sp>
      <p:sp>
        <p:nvSpPr>
          <p:cNvPr id="38" name="Freeform: Shape 37">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pic>
        <p:nvPicPr>
          <p:cNvPr id="13" name="Picture 12">
            <a:extLst>
              <a:ext uri="{FF2B5EF4-FFF2-40B4-BE49-F238E27FC236}">
                <a16:creationId xmlns:a16="http://schemas.microsoft.com/office/drawing/2014/main" id="{5FF8F95A-856A-4F8D-8C28-296032E9532D}"/>
              </a:ext>
            </a:extLst>
          </p:cNvPr>
          <p:cNvPicPr>
            <a:picLocks noChangeAspect="1"/>
          </p:cNvPicPr>
          <p:nvPr/>
        </p:nvPicPr>
        <p:blipFill>
          <a:blip r:embed="rId2"/>
          <a:srcRect/>
          <a:stretch/>
        </p:blipFill>
        <p:spPr>
          <a:xfrm>
            <a:off x="279364" y="1986559"/>
            <a:ext cx="6865724" cy="4291078"/>
          </a:xfrm>
          <a:prstGeom prst="rect">
            <a:avLst/>
          </a:prstGeom>
        </p:spPr>
      </p:pic>
    </p:spTree>
    <p:extLst>
      <p:ext uri="{BB962C8B-B14F-4D97-AF65-F5344CB8AC3E}">
        <p14:creationId xmlns:p14="http://schemas.microsoft.com/office/powerpoint/2010/main" val="2033972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5437188" cy="1333055"/>
          </a:xfrm>
        </p:spPr>
        <p:txBody>
          <a:bodyPr vert="horz" wrap="square" lIns="0" tIns="0" rIns="0" bIns="0" rtlCol="0" anchor="t" anchorCtr="0">
            <a:normAutofit fontScale="90000"/>
          </a:bodyPr>
          <a:lstStyle/>
          <a:p>
            <a:pPr>
              <a:lnSpc>
                <a:spcPct val="100000"/>
              </a:lnSpc>
            </a:pPr>
            <a:r>
              <a:rPr lang="en-US" sz="4800" kern="1200">
                <a:solidFill>
                  <a:schemeClr val="tx1"/>
                </a:solidFill>
                <a:latin typeface="+mj-lt"/>
                <a:ea typeface="+mj-ea"/>
                <a:cs typeface="+mj-cs"/>
              </a:rPr>
              <a:t>THE RECEPTIONIST </a:t>
            </a:r>
            <a:br>
              <a:rPr lang="en-US" sz="4800" kern="1200">
                <a:solidFill>
                  <a:schemeClr val="tx1"/>
                </a:solidFill>
                <a:latin typeface="+mj-lt"/>
                <a:ea typeface="+mj-ea"/>
                <a:cs typeface="+mj-cs"/>
              </a:rPr>
            </a:br>
            <a:r>
              <a:rPr lang="en-US" sz="4800" kern="1200">
                <a:solidFill>
                  <a:schemeClr val="tx1"/>
                </a:solidFill>
                <a:latin typeface="+mj-lt"/>
                <a:ea typeface="+mj-ea"/>
                <a:cs typeface="+mj-cs"/>
              </a:rPr>
              <a:t>PANEL</a:t>
            </a:r>
          </a:p>
        </p:txBody>
      </p:sp>
      <p:grpSp>
        <p:nvGrpSpPr>
          <p:cNvPr id="34" name="Group 3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5" name="Freeform: Shape 3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extBox 6">
            <a:extLst>
              <a:ext uri="{FF2B5EF4-FFF2-40B4-BE49-F238E27FC236}">
                <a16:creationId xmlns:a16="http://schemas.microsoft.com/office/drawing/2014/main" id="{8F04A4D6-905C-4836-BD8E-F6781C17F16D}"/>
              </a:ext>
            </a:extLst>
          </p:cNvPr>
          <p:cNvSpPr txBox="1"/>
          <p:nvPr/>
        </p:nvSpPr>
        <p:spPr>
          <a:xfrm>
            <a:off x="7424452" y="1246890"/>
            <a:ext cx="4500562" cy="4572000"/>
          </a:xfrm>
          <a:prstGeom prst="rect">
            <a:avLst/>
          </a:prstGeom>
        </p:spPr>
        <p:txBody>
          <a:bodyPr vert="horz" wrap="square" lIns="0" tIns="0" rIns="0" bIns="0" rtlCol="0" anchor="t">
            <a:normAutofit/>
          </a:bodyPr>
          <a:lstStyle/>
          <a:p>
            <a:pPr>
              <a:lnSpc>
                <a:spcPct val="110000"/>
              </a:lnSpc>
              <a:spcAft>
                <a:spcPts val="800"/>
              </a:spcAft>
            </a:pPr>
            <a:r>
              <a:rPr lang="en-US"/>
              <a:t>The Receptionist panel is for the receptionists who will take the orders from customers. This panel includes some same stuff from admin panel. In Addition, here the receptionist can book customer orders by the “Book Order” button.</a:t>
            </a:r>
          </a:p>
        </p:txBody>
      </p:sp>
      <p:sp>
        <p:nvSpPr>
          <p:cNvPr id="38" name="Freeform: Shape 37">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61294270-648C-454C-9CEA-026DF30D33E2}"/>
              </a:ext>
            </a:extLst>
          </p:cNvPr>
          <p:cNvPicPr>
            <a:picLocks noChangeAspect="1"/>
          </p:cNvPicPr>
          <p:nvPr/>
        </p:nvPicPr>
        <p:blipFill>
          <a:blip r:embed="rId2"/>
          <a:srcRect/>
          <a:stretch/>
        </p:blipFill>
        <p:spPr>
          <a:xfrm>
            <a:off x="274573" y="2055798"/>
            <a:ext cx="6875305" cy="4297066"/>
          </a:xfrm>
          <a:prstGeom prst="rect">
            <a:avLst/>
          </a:prstGeom>
        </p:spPr>
      </p:pic>
    </p:spTree>
    <p:extLst>
      <p:ext uri="{BB962C8B-B14F-4D97-AF65-F5344CB8AC3E}">
        <p14:creationId xmlns:p14="http://schemas.microsoft.com/office/powerpoint/2010/main" val="1513993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a:t>BOOKING SYSTEM#1</a:t>
            </a:r>
          </a:p>
        </p:txBody>
      </p:sp>
      <p:grpSp>
        <p:nvGrpSpPr>
          <p:cNvPr id="51" name="Group 5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8EC4900D-07FD-4059-8A37-43FC273F85EA}"/>
              </a:ext>
            </a:extLst>
          </p:cNvPr>
          <p:cNvSpPr txBox="1"/>
          <p:nvPr/>
        </p:nvSpPr>
        <p:spPr>
          <a:xfrm>
            <a:off x="1286188" y="4203320"/>
            <a:ext cx="3806810" cy="1840004"/>
          </a:xfrm>
          <a:prstGeom prst="rect">
            <a:avLst/>
          </a:prstGeom>
        </p:spPr>
        <p:txBody>
          <a:bodyPr vert="horz" wrap="square" lIns="0" tIns="0" rIns="0" bIns="0" rtlCol="0" anchor="t">
            <a:normAutofit/>
          </a:bodyPr>
          <a:lstStyle/>
          <a:p>
            <a:pPr>
              <a:lnSpc>
                <a:spcPct val="110000"/>
              </a:lnSpc>
              <a:spcAft>
                <a:spcPts val="800"/>
              </a:spcAft>
            </a:pPr>
            <a:r>
              <a:rPr lang="en-US"/>
              <a:t>Booking will be done in some stages. In The First stage The Destinations will be shown category wise.</a:t>
            </a:r>
          </a:p>
        </p:txBody>
      </p:sp>
      <p:pic>
        <p:nvPicPr>
          <p:cNvPr id="9" name="Picture 8">
            <a:extLst>
              <a:ext uri="{FF2B5EF4-FFF2-40B4-BE49-F238E27FC236}">
                <a16:creationId xmlns:a16="http://schemas.microsoft.com/office/drawing/2014/main" id="{4862052F-BF1C-4EC8-B5B5-1BC7D8E11AEB}"/>
              </a:ext>
            </a:extLst>
          </p:cNvPr>
          <p:cNvPicPr>
            <a:picLocks noChangeAspect="1"/>
          </p:cNvPicPr>
          <p:nvPr/>
        </p:nvPicPr>
        <p:blipFill>
          <a:blip r:embed="rId2"/>
          <a:stretch>
            <a:fillRect/>
          </a:stretch>
        </p:blipFill>
        <p:spPr>
          <a:xfrm>
            <a:off x="4695730" y="196901"/>
            <a:ext cx="5004262" cy="3117082"/>
          </a:xfrm>
          <a:prstGeom prst="rect">
            <a:avLst/>
          </a:prstGeom>
        </p:spPr>
      </p:pic>
      <p:pic>
        <p:nvPicPr>
          <p:cNvPr id="11" name="Picture 10">
            <a:extLst>
              <a:ext uri="{FF2B5EF4-FFF2-40B4-BE49-F238E27FC236}">
                <a16:creationId xmlns:a16="http://schemas.microsoft.com/office/drawing/2014/main" id="{073C54B9-E90C-4D0A-94F4-275D5C12E3EB}"/>
              </a:ext>
            </a:extLst>
          </p:cNvPr>
          <p:cNvPicPr>
            <a:picLocks noChangeAspect="1"/>
          </p:cNvPicPr>
          <p:nvPr/>
        </p:nvPicPr>
        <p:blipFill>
          <a:blip r:embed="rId3"/>
          <a:stretch>
            <a:fillRect/>
          </a:stretch>
        </p:blipFill>
        <p:spPr>
          <a:xfrm>
            <a:off x="6736702" y="3456998"/>
            <a:ext cx="4904435" cy="3049364"/>
          </a:xfrm>
          <a:prstGeom prst="rect">
            <a:avLst/>
          </a:prstGeom>
        </p:spPr>
      </p:pic>
    </p:spTree>
    <p:extLst>
      <p:ext uri="{BB962C8B-B14F-4D97-AF65-F5344CB8AC3E}">
        <p14:creationId xmlns:p14="http://schemas.microsoft.com/office/powerpoint/2010/main" val="3872084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{8C22C8BF-B3F2-4FAC-946B-7FAA66171239}tf33713516_win32</Template>
  <TotalTime>33</TotalTime>
  <Words>537</Words>
  <Application>Microsoft Office PowerPoint</Application>
  <PresentationFormat>Widescreen</PresentationFormat>
  <Paragraphs>77</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Gill Sans MT</vt:lpstr>
      <vt:lpstr>Poppins SemiBold</vt:lpstr>
      <vt:lpstr>Walbaum Display</vt:lpstr>
      <vt:lpstr>Walbaum Display (Headings)</vt:lpstr>
      <vt:lpstr>3DFloatVTI</vt:lpstr>
      <vt:lpstr>VOYAGER</vt:lpstr>
      <vt:lpstr>Brains of the Project</vt:lpstr>
      <vt:lpstr>What is Voyager?</vt:lpstr>
      <vt:lpstr>Who will Get the Most out of it?</vt:lpstr>
      <vt:lpstr>USERS</vt:lpstr>
      <vt:lpstr>Login page</vt:lpstr>
      <vt:lpstr>Admin Page</vt:lpstr>
      <vt:lpstr>THE RECEPTIONIST  PANEL</vt:lpstr>
      <vt:lpstr>BOOKING SYSTEM#1</vt:lpstr>
      <vt:lpstr>BOOKING SYSTEM#2</vt:lpstr>
      <vt:lpstr>BOOKING SYSTEM#3</vt:lpstr>
      <vt:lpstr>BOOKING SYSTEM#4</vt:lpstr>
      <vt:lpstr>Manager Panel</vt:lpstr>
      <vt:lpstr>BROKER</vt:lpstr>
      <vt:lpstr>AFFILIATES</vt:lpstr>
      <vt:lpstr>STAFF</vt:lpstr>
      <vt:lpstr>BONUS FEATURE!</vt:lpstr>
      <vt:lpstr>FUTURE PROSPECTS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VOYAGER</dc:title>
  <dc:creator>Aamir Mohammed Zobayer</dc:creator>
  <cp:lastModifiedBy>Aamir Mohammed Zobayer</cp:lastModifiedBy>
  <cp:revision>5</cp:revision>
  <dcterms:created xsi:type="dcterms:W3CDTF">2022-03-22T17:28:46Z</dcterms:created>
  <dcterms:modified xsi:type="dcterms:W3CDTF">2022-03-30T01:22:26Z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